
<file path=[Content_Types].xml><?xml version="1.0" encoding="utf-8"?>
<Types xmlns="http://schemas.openxmlformats.org/package/2006/content-types">
  <Default Extension="png" ContentType="image/png"/>
  <Default Extension="png&amp;ehk=" ContentType="image/png"/>
  <Default Extension="jpeg" ContentType="image/jpeg"/>
  <Default Extension="emf" ContentType="image/x-emf"/>
  <Default Extension="png&amp;ehk=WyN1ImduUs7Em529ARcXmQ&amp;r=0&amp;pid=OfficeInsert" ContentType="image/pn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Default Extension="mp4" ContentType="video/mp4"/>
  <Default Extension="png&amp;ehk=Ccy5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  <p:sldMasterId id="2147483669" r:id="rId2"/>
    <p:sldMasterId id="2147483703" r:id="rId3"/>
  </p:sldMasterIdLst>
  <p:notesMasterIdLst>
    <p:notesMasterId r:id="rId39"/>
  </p:notesMasterIdLst>
  <p:sldIdLst>
    <p:sldId id="295" r:id="rId4"/>
    <p:sldId id="296" r:id="rId5"/>
    <p:sldId id="299" r:id="rId6"/>
    <p:sldId id="344" r:id="rId7"/>
    <p:sldId id="325" r:id="rId8"/>
    <p:sldId id="324" r:id="rId9"/>
    <p:sldId id="293" r:id="rId10"/>
    <p:sldId id="298" r:id="rId11"/>
    <p:sldId id="318" r:id="rId12"/>
    <p:sldId id="306" r:id="rId13"/>
    <p:sldId id="309" r:id="rId14"/>
    <p:sldId id="330" r:id="rId15"/>
    <p:sldId id="331" r:id="rId16"/>
    <p:sldId id="317" r:id="rId17"/>
    <p:sldId id="302" r:id="rId18"/>
    <p:sldId id="332" r:id="rId19"/>
    <p:sldId id="300" r:id="rId20"/>
    <p:sldId id="307" r:id="rId21"/>
    <p:sldId id="338" r:id="rId22"/>
    <p:sldId id="312" r:id="rId23"/>
    <p:sldId id="310" r:id="rId24"/>
    <p:sldId id="329" r:id="rId25"/>
    <p:sldId id="339" r:id="rId26"/>
    <p:sldId id="342" r:id="rId27"/>
    <p:sldId id="336" r:id="rId28"/>
    <p:sldId id="337" r:id="rId29"/>
    <p:sldId id="343" r:id="rId30"/>
    <p:sldId id="334" r:id="rId31"/>
    <p:sldId id="313" r:id="rId32"/>
    <p:sldId id="333" r:id="rId33"/>
    <p:sldId id="319" r:id="rId34"/>
    <p:sldId id="341" r:id="rId35"/>
    <p:sldId id="316" r:id="rId36"/>
    <p:sldId id="340" r:id="rId37"/>
    <p:sldId id="33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1272" userDrawn="1">
          <p15:clr>
            <a:srgbClr val="A4A3A4"/>
          </p15:clr>
        </p15:guide>
        <p15:guide id="4" orient="horz" pos="768" userDrawn="1">
          <p15:clr>
            <a:srgbClr val="A4A3A4"/>
          </p15:clr>
        </p15:guide>
        <p15:guide id="8" pos="7152" userDrawn="1">
          <p15:clr>
            <a:srgbClr val="A4A3A4"/>
          </p15:clr>
        </p15:guide>
        <p15:guide id="10" orient="horz" pos="1200" userDrawn="1">
          <p15:clr>
            <a:srgbClr val="A4A3A4"/>
          </p15:clr>
        </p15:guide>
        <p15:guide id="11" orient="horz" pos="1800" userDrawn="1">
          <p15:clr>
            <a:srgbClr val="A4A3A4"/>
          </p15:clr>
        </p15:guide>
        <p15:guide id="12" pos="528" userDrawn="1">
          <p15:clr>
            <a:srgbClr val="A4A3A4"/>
          </p15:clr>
        </p15:guide>
        <p15:guide id="13" orient="horz" pos="4176" userDrawn="1">
          <p15:clr>
            <a:srgbClr val="A4A3A4"/>
          </p15:clr>
        </p15:guide>
        <p15:guide id="14" pos="6360" userDrawn="1">
          <p15:clr>
            <a:srgbClr val="A4A3A4"/>
          </p15:clr>
        </p15:guide>
        <p15:guide id="15" orient="horz" pos="3264" userDrawn="1">
          <p15:clr>
            <a:srgbClr val="A4A3A4"/>
          </p15:clr>
        </p15:guide>
        <p15:guide id="16" orient="horz" pos="28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00ADEF"/>
    <a:srgbClr val="364F53"/>
    <a:srgbClr val="0B3F83"/>
    <a:srgbClr val="00546F"/>
    <a:srgbClr val="FF6600"/>
    <a:srgbClr val="CC9B00"/>
    <a:srgbClr val="235888"/>
    <a:srgbClr val="8D8787"/>
    <a:srgbClr val="9791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338FF2-56FB-44C6-BB70-43CB0E1AD8B2}" v="12" dt="2017-08-01T16:37:46.7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83724" autoAdjust="0"/>
  </p:normalViewPr>
  <p:slideViewPr>
    <p:cSldViewPr snapToGrid="0">
      <p:cViewPr varScale="1">
        <p:scale>
          <a:sx n="96" d="100"/>
          <a:sy n="96" d="100"/>
        </p:scale>
        <p:origin x="960" y="78"/>
      </p:cViewPr>
      <p:guideLst>
        <p:guide pos="3840"/>
        <p:guide pos="1272"/>
        <p:guide orient="horz" pos="768"/>
        <p:guide pos="7152"/>
        <p:guide orient="horz" pos="1200"/>
        <p:guide orient="horz" pos="1800"/>
        <p:guide pos="528"/>
        <p:guide orient="horz" pos="4176"/>
        <p:guide pos="6360"/>
        <p:guide orient="horz" pos="3264"/>
        <p:guide orient="horz" pos="28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6D8361-5CD1-4C5F-9D0B-7CC169983424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36FEC5F-116D-49F3-B9BA-CF8F59FD8448}">
      <dgm:prSet phldrT="[Text]"/>
      <dgm:spPr/>
      <dgm:t>
        <a:bodyPr/>
        <a:lstStyle/>
        <a:p>
          <a:r>
            <a:rPr lang="en-US" dirty="0"/>
            <a:t>Server Core &amp; </a:t>
          </a:r>
          <a:r>
            <a:rPr lang="en-US" dirty="0" err="1"/>
            <a:t>Nanoserver</a:t>
          </a:r>
          <a:r>
            <a:rPr lang="en-US" dirty="0"/>
            <a:t> only (for now…)</a:t>
          </a:r>
        </a:p>
      </dgm:t>
    </dgm:pt>
    <dgm:pt modelId="{8628F44B-B407-4969-8090-72A1B26C2298}" type="parTrans" cxnId="{638FA9BD-0E4D-4E52-8FF2-0D0EADF10647}">
      <dgm:prSet/>
      <dgm:spPr/>
      <dgm:t>
        <a:bodyPr/>
        <a:lstStyle/>
        <a:p>
          <a:endParaRPr lang="en-US"/>
        </a:p>
      </dgm:t>
    </dgm:pt>
    <dgm:pt modelId="{E96510C2-03B0-43FC-9D8C-23B34BAAADEB}" type="sibTrans" cxnId="{638FA9BD-0E4D-4E52-8FF2-0D0EADF10647}">
      <dgm:prSet/>
      <dgm:spPr/>
      <dgm:t>
        <a:bodyPr/>
        <a:lstStyle/>
        <a:p>
          <a:endParaRPr lang="en-US"/>
        </a:p>
      </dgm:t>
    </dgm:pt>
    <dgm:pt modelId="{0C65EB89-6626-45CB-9601-10FDF73F1577}">
      <dgm:prSet phldrT="[Text]"/>
      <dgm:spPr/>
      <dgm:t>
        <a:bodyPr/>
        <a:lstStyle/>
        <a:p>
          <a:r>
            <a:rPr lang="en-US" dirty="0"/>
            <a:t>Management</a:t>
          </a:r>
        </a:p>
      </dgm:t>
    </dgm:pt>
    <dgm:pt modelId="{C7D11E79-9115-4031-A9C6-45E8EA91DC9D}" type="parTrans" cxnId="{AD14AA7C-2C56-458A-8C63-E6726748F2F1}">
      <dgm:prSet/>
      <dgm:spPr/>
      <dgm:t>
        <a:bodyPr/>
        <a:lstStyle/>
        <a:p>
          <a:endParaRPr lang="en-US"/>
        </a:p>
      </dgm:t>
    </dgm:pt>
    <dgm:pt modelId="{429B8B97-3C10-46E4-8166-F221B51F5348}" type="sibTrans" cxnId="{AD14AA7C-2C56-458A-8C63-E6726748F2F1}">
      <dgm:prSet/>
      <dgm:spPr/>
      <dgm:t>
        <a:bodyPr/>
        <a:lstStyle/>
        <a:p>
          <a:endParaRPr lang="en-US"/>
        </a:p>
      </dgm:t>
    </dgm:pt>
    <dgm:pt modelId="{1DBCF08A-3AAE-48E8-92AC-15D986F15B0C}">
      <dgm:prSet phldrT="[Text]"/>
      <dgm:spPr/>
      <dgm:t>
        <a:bodyPr/>
        <a:lstStyle/>
        <a:p>
          <a:r>
            <a:rPr lang="en-US" dirty="0"/>
            <a:t>Built-In Docker CLI &amp; PowerShell</a:t>
          </a:r>
        </a:p>
      </dgm:t>
    </dgm:pt>
    <dgm:pt modelId="{CA1C4625-1E77-4392-9205-AF0347B8BBEF}" type="parTrans" cxnId="{B4B72AF7-C2EF-4273-A15E-B83F256CA2D9}">
      <dgm:prSet/>
      <dgm:spPr/>
      <dgm:t>
        <a:bodyPr/>
        <a:lstStyle/>
        <a:p>
          <a:endParaRPr lang="en-US"/>
        </a:p>
      </dgm:t>
    </dgm:pt>
    <dgm:pt modelId="{8582995C-3B92-404F-9432-E3B88832CD18}" type="sibTrans" cxnId="{B4B72AF7-C2EF-4273-A15E-B83F256CA2D9}">
      <dgm:prSet/>
      <dgm:spPr/>
      <dgm:t>
        <a:bodyPr/>
        <a:lstStyle/>
        <a:p>
          <a:endParaRPr lang="en-US"/>
        </a:p>
      </dgm:t>
    </dgm:pt>
    <dgm:pt modelId="{C4F831D8-3D55-485C-BB17-04E48FA52503}">
      <dgm:prSet phldrT="[Text]"/>
      <dgm:spPr/>
      <dgm:t>
        <a:bodyPr/>
        <a:lstStyle/>
        <a:p>
          <a:r>
            <a:rPr lang="en-US" dirty="0" err="1"/>
            <a:t>Kitematic</a:t>
          </a:r>
          <a:r>
            <a:rPr lang="en-US" dirty="0"/>
            <a:t>, </a:t>
          </a:r>
          <a:r>
            <a:rPr lang="en-US" dirty="0" err="1"/>
            <a:t>Portainer</a:t>
          </a:r>
          <a:r>
            <a:rPr lang="en-US" dirty="0"/>
            <a:t>, Panamax, Simple Docker UI, Shipyard (Linux)</a:t>
          </a:r>
        </a:p>
      </dgm:t>
    </dgm:pt>
    <dgm:pt modelId="{0F81EED8-FB71-489E-BFC9-8A1D700A71DE}" type="parTrans" cxnId="{35E6E25B-0FF1-4B56-83A3-1FAB3914E181}">
      <dgm:prSet/>
      <dgm:spPr/>
      <dgm:t>
        <a:bodyPr/>
        <a:lstStyle/>
        <a:p>
          <a:endParaRPr lang="en-US"/>
        </a:p>
      </dgm:t>
    </dgm:pt>
    <dgm:pt modelId="{511FF55C-FE27-4916-BAE3-BD1E99055AC1}" type="sibTrans" cxnId="{35E6E25B-0FF1-4B56-83A3-1FAB3914E181}">
      <dgm:prSet/>
      <dgm:spPr/>
      <dgm:t>
        <a:bodyPr/>
        <a:lstStyle/>
        <a:p>
          <a:endParaRPr lang="en-US"/>
        </a:p>
      </dgm:t>
    </dgm:pt>
    <dgm:pt modelId="{5D5BB374-1F6E-4446-9B22-C4332BDF83CB}">
      <dgm:prSet phldrT="[Text]"/>
      <dgm:spPr/>
      <dgm:t>
        <a:bodyPr/>
        <a:lstStyle/>
        <a:p>
          <a:r>
            <a:rPr lang="en-US" dirty="0"/>
            <a:t>Public or Private Hubs &amp; Registries</a:t>
          </a:r>
        </a:p>
      </dgm:t>
    </dgm:pt>
    <dgm:pt modelId="{3B8607BF-A41F-41C2-B102-4500F5622C23}" type="parTrans" cxnId="{DE7430D1-19D4-43AF-AE96-A560C94CDE63}">
      <dgm:prSet/>
      <dgm:spPr/>
      <dgm:t>
        <a:bodyPr/>
        <a:lstStyle/>
        <a:p>
          <a:endParaRPr lang="en-US"/>
        </a:p>
      </dgm:t>
    </dgm:pt>
    <dgm:pt modelId="{E2F38FC2-925F-46FE-8D02-522367441234}" type="sibTrans" cxnId="{DE7430D1-19D4-43AF-AE96-A560C94CDE63}">
      <dgm:prSet/>
      <dgm:spPr/>
      <dgm:t>
        <a:bodyPr/>
        <a:lstStyle/>
        <a:p>
          <a:endParaRPr lang="en-US"/>
        </a:p>
      </dgm:t>
    </dgm:pt>
    <dgm:pt modelId="{FD6F03B3-57CE-42CD-8657-580F62D18420}">
      <dgm:prSet phldrT="[Text]"/>
      <dgm:spPr/>
      <dgm:t>
        <a:bodyPr/>
        <a:lstStyle/>
        <a:p>
          <a:r>
            <a:rPr lang="en-US" dirty="0"/>
            <a:t>Windows 10 for DEV/Test</a:t>
          </a:r>
        </a:p>
      </dgm:t>
    </dgm:pt>
    <dgm:pt modelId="{3AD50640-9EDD-4525-90A5-58643B1AED89}" type="parTrans" cxnId="{EDDBDE7C-1E07-4ED8-AF2C-2131209447B7}">
      <dgm:prSet/>
      <dgm:spPr/>
      <dgm:t>
        <a:bodyPr/>
        <a:lstStyle/>
        <a:p>
          <a:endParaRPr lang="en-US"/>
        </a:p>
      </dgm:t>
    </dgm:pt>
    <dgm:pt modelId="{732235DB-C630-4676-A0B9-79A9177162A2}" type="sibTrans" cxnId="{EDDBDE7C-1E07-4ED8-AF2C-2131209447B7}">
      <dgm:prSet/>
      <dgm:spPr/>
      <dgm:t>
        <a:bodyPr/>
        <a:lstStyle/>
        <a:p>
          <a:endParaRPr lang="en-US"/>
        </a:p>
      </dgm:t>
    </dgm:pt>
    <dgm:pt modelId="{1D3FC9A6-3E3F-427F-922C-6C22FBF5C56E}" type="pres">
      <dgm:prSet presAssocID="{1B6D8361-5CD1-4C5F-9D0B-7CC169983424}" presName="linear" presStyleCnt="0">
        <dgm:presLayoutVars>
          <dgm:animLvl val="lvl"/>
          <dgm:resizeHandles val="exact"/>
        </dgm:presLayoutVars>
      </dgm:prSet>
      <dgm:spPr/>
    </dgm:pt>
    <dgm:pt modelId="{48EA195A-DA46-48C6-BB97-EDB02383245E}" type="pres">
      <dgm:prSet presAssocID="{536FEC5F-116D-49F3-B9BA-CF8F59FD844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190CBE0-E7D2-4765-A58B-685D830791AA}" type="pres">
      <dgm:prSet presAssocID="{E96510C2-03B0-43FC-9D8C-23B34BAAADEB}" presName="spacer" presStyleCnt="0"/>
      <dgm:spPr/>
    </dgm:pt>
    <dgm:pt modelId="{54972534-37AA-48F7-8DF4-53E380469FBB}" type="pres">
      <dgm:prSet presAssocID="{FD6F03B3-57CE-42CD-8657-580F62D1842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9D8AC63-8CD9-41F5-A794-D66DCEAF997A}" type="pres">
      <dgm:prSet presAssocID="{732235DB-C630-4676-A0B9-79A9177162A2}" presName="spacer" presStyleCnt="0"/>
      <dgm:spPr/>
    </dgm:pt>
    <dgm:pt modelId="{265EFE55-4824-4366-ACA0-31CB2E2556EE}" type="pres">
      <dgm:prSet presAssocID="{0C65EB89-6626-45CB-9601-10FDF73F157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05A014-F711-44D1-B248-C28E3C84244E}" type="pres">
      <dgm:prSet presAssocID="{0C65EB89-6626-45CB-9601-10FDF73F1577}" presName="childText" presStyleLbl="revTx" presStyleIdx="0" presStyleCnt="1">
        <dgm:presLayoutVars>
          <dgm:bulletEnabled val="1"/>
        </dgm:presLayoutVars>
      </dgm:prSet>
      <dgm:spPr/>
    </dgm:pt>
    <dgm:pt modelId="{1A77022A-3ABD-48D7-80D3-65B69794393C}" type="pres">
      <dgm:prSet presAssocID="{5D5BB374-1F6E-4446-9B22-C4332BDF83C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14AE129-EFEF-4104-807C-3D981D0E5673}" type="presOf" srcId="{536FEC5F-116D-49F3-B9BA-CF8F59FD8448}" destId="{48EA195A-DA46-48C6-BB97-EDB02383245E}" srcOrd="0" destOrd="0" presId="urn:microsoft.com/office/officeart/2005/8/layout/vList2"/>
    <dgm:cxn modelId="{35E6E25B-0FF1-4B56-83A3-1FAB3914E181}" srcId="{0C65EB89-6626-45CB-9601-10FDF73F1577}" destId="{C4F831D8-3D55-485C-BB17-04E48FA52503}" srcOrd="1" destOrd="0" parTransId="{0F81EED8-FB71-489E-BFC9-8A1D700A71DE}" sibTransId="{511FF55C-FE27-4916-BAE3-BD1E99055AC1}"/>
    <dgm:cxn modelId="{AD14AA7C-2C56-458A-8C63-E6726748F2F1}" srcId="{1B6D8361-5CD1-4C5F-9D0B-7CC169983424}" destId="{0C65EB89-6626-45CB-9601-10FDF73F1577}" srcOrd="2" destOrd="0" parTransId="{C7D11E79-9115-4031-A9C6-45E8EA91DC9D}" sibTransId="{429B8B97-3C10-46E4-8166-F221B51F5348}"/>
    <dgm:cxn modelId="{EDDBDE7C-1E07-4ED8-AF2C-2131209447B7}" srcId="{1B6D8361-5CD1-4C5F-9D0B-7CC169983424}" destId="{FD6F03B3-57CE-42CD-8657-580F62D18420}" srcOrd="1" destOrd="0" parTransId="{3AD50640-9EDD-4525-90A5-58643B1AED89}" sibTransId="{732235DB-C630-4676-A0B9-79A9177162A2}"/>
    <dgm:cxn modelId="{B225647D-F114-41D6-B752-BA4C78ACEA0F}" type="presOf" srcId="{1B6D8361-5CD1-4C5F-9D0B-7CC169983424}" destId="{1D3FC9A6-3E3F-427F-922C-6C22FBF5C56E}" srcOrd="0" destOrd="0" presId="urn:microsoft.com/office/officeart/2005/8/layout/vList2"/>
    <dgm:cxn modelId="{4CD9F680-DA31-4B0F-93ED-5F004BB8247E}" type="presOf" srcId="{0C65EB89-6626-45CB-9601-10FDF73F1577}" destId="{265EFE55-4824-4366-ACA0-31CB2E2556EE}" srcOrd="0" destOrd="0" presId="urn:microsoft.com/office/officeart/2005/8/layout/vList2"/>
    <dgm:cxn modelId="{18CE5C9E-2AE9-4655-98FC-C54492BD9D2D}" type="presOf" srcId="{1DBCF08A-3AAE-48E8-92AC-15D986F15B0C}" destId="{4E05A014-F711-44D1-B248-C28E3C84244E}" srcOrd="0" destOrd="0" presId="urn:microsoft.com/office/officeart/2005/8/layout/vList2"/>
    <dgm:cxn modelId="{638FA9BD-0E4D-4E52-8FF2-0D0EADF10647}" srcId="{1B6D8361-5CD1-4C5F-9D0B-7CC169983424}" destId="{536FEC5F-116D-49F3-B9BA-CF8F59FD8448}" srcOrd="0" destOrd="0" parTransId="{8628F44B-B407-4969-8090-72A1B26C2298}" sibTransId="{E96510C2-03B0-43FC-9D8C-23B34BAAADEB}"/>
    <dgm:cxn modelId="{44CCDAC1-01A5-46DA-93FD-02D5BE426D7C}" type="presOf" srcId="{FD6F03B3-57CE-42CD-8657-580F62D18420}" destId="{54972534-37AA-48F7-8DF4-53E380469FBB}" srcOrd="0" destOrd="0" presId="urn:microsoft.com/office/officeart/2005/8/layout/vList2"/>
    <dgm:cxn modelId="{DE7430D1-19D4-43AF-AE96-A560C94CDE63}" srcId="{1B6D8361-5CD1-4C5F-9D0B-7CC169983424}" destId="{5D5BB374-1F6E-4446-9B22-C4332BDF83CB}" srcOrd="3" destOrd="0" parTransId="{3B8607BF-A41F-41C2-B102-4500F5622C23}" sibTransId="{E2F38FC2-925F-46FE-8D02-522367441234}"/>
    <dgm:cxn modelId="{5ECA9ADE-2A9C-405F-9E8E-227427B477A4}" type="presOf" srcId="{C4F831D8-3D55-485C-BB17-04E48FA52503}" destId="{4E05A014-F711-44D1-B248-C28E3C84244E}" srcOrd="0" destOrd="1" presId="urn:microsoft.com/office/officeart/2005/8/layout/vList2"/>
    <dgm:cxn modelId="{5BF06CE5-3813-4DF2-876C-FB4268E642D6}" type="presOf" srcId="{5D5BB374-1F6E-4446-9B22-C4332BDF83CB}" destId="{1A77022A-3ABD-48D7-80D3-65B69794393C}" srcOrd="0" destOrd="0" presId="urn:microsoft.com/office/officeart/2005/8/layout/vList2"/>
    <dgm:cxn modelId="{B4B72AF7-C2EF-4273-A15E-B83F256CA2D9}" srcId="{0C65EB89-6626-45CB-9601-10FDF73F1577}" destId="{1DBCF08A-3AAE-48E8-92AC-15D986F15B0C}" srcOrd="0" destOrd="0" parTransId="{CA1C4625-1E77-4392-9205-AF0347B8BBEF}" sibTransId="{8582995C-3B92-404F-9432-E3B88832CD18}"/>
    <dgm:cxn modelId="{CB3BF929-9017-49D5-8468-8810AFF3DE7A}" type="presParOf" srcId="{1D3FC9A6-3E3F-427F-922C-6C22FBF5C56E}" destId="{48EA195A-DA46-48C6-BB97-EDB02383245E}" srcOrd="0" destOrd="0" presId="urn:microsoft.com/office/officeart/2005/8/layout/vList2"/>
    <dgm:cxn modelId="{18C7BCC3-31A8-4E9B-80E6-A447D7DEF35D}" type="presParOf" srcId="{1D3FC9A6-3E3F-427F-922C-6C22FBF5C56E}" destId="{E190CBE0-E7D2-4765-A58B-685D830791AA}" srcOrd="1" destOrd="0" presId="urn:microsoft.com/office/officeart/2005/8/layout/vList2"/>
    <dgm:cxn modelId="{9F55A5FD-C554-43B9-BA49-F2F4C1352F2E}" type="presParOf" srcId="{1D3FC9A6-3E3F-427F-922C-6C22FBF5C56E}" destId="{54972534-37AA-48F7-8DF4-53E380469FBB}" srcOrd="2" destOrd="0" presId="urn:microsoft.com/office/officeart/2005/8/layout/vList2"/>
    <dgm:cxn modelId="{E545458E-82F5-41E8-84EE-56C24AA37F0D}" type="presParOf" srcId="{1D3FC9A6-3E3F-427F-922C-6C22FBF5C56E}" destId="{99D8AC63-8CD9-41F5-A794-D66DCEAF997A}" srcOrd="3" destOrd="0" presId="urn:microsoft.com/office/officeart/2005/8/layout/vList2"/>
    <dgm:cxn modelId="{1EB49D79-56D6-4F04-80B9-5D1AC11CAA39}" type="presParOf" srcId="{1D3FC9A6-3E3F-427F-922C-6C22FBF5C56E}" destId="{265EFE55-4824-4366-ACA0-31CB2E2556EE}" srcOrd="4" destOrd="0" presId="urn:microsoft.com/office/officeart/2005/8/layout/vList2"/>
    <dgm:cxn modelId="{2561CF99-E5E6-40C1-B868-386FA08C5806}" type="presParOf" srcId="{1D3FC9A6-3E3F-427F-922C-6C22FBF5C56E}" destId="{4E05A014-F711-44D1-B248-C28E3C84244E}" srcOrd="5" destOrd="0" presId="urn:microsoft.com/office/officeart/2005/8/layout/vList2"/>
    <dgm:cxn modelId="{5B9A592D-52D2-4D20-AC1F-6A0DC8122B62}" type="presParOf" srcId="{1D3FC9A6-3E3F-427F-922C-6C22FBF5C56E}" destId="{1A77022A-3ABD-48D7-80D3-65B69794393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736C39-159A-47E0-AE4B-ACC6E45905EA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B9CF3C1-6BA2-4FB9-A65B-26C6EE894ADB}">
      <dgm:prSet phldrT="[Text]"/>
      <dgm:spPr/>
      <dgm:t>
        <a:bodyPr/>
        <a:lstStyle/>
        <a:p>
          <a:r>
            <a:rPr lang="en-US" dirty="0"/>
            <a:t>Containers are not VM’s (and never will be)</a:t>
          </a:r>
        </a:p>
      </dgm:t>
    </dgm:pt>
    <dgm:pt modelId="{D6320DD3-201E-4519-B559-14064FBEB455}" type="parTrans" cxnId="{359DBA32-9E17-4934-84E8-E94C1DA00B4C}">
      <dgm:prSet/>
      <dgm:spPr/>
      <dgm:t>
        <a:bodyPr/>
        <a:lstStyle/>
        <a:p>
          <a:endParaRPr lang="en-US"/>
        </a:p>
      </dgm:t>
    </dgm:pt>
    <dgm:pt modelId="{943477D3-30A9-4C35-8779-36921A7357A6}" type="sibTrans" cxnId="{359DBA32-9E17-4934-84E8-E94C1DA00B4C}">
      <dgm:prSet/>
      <dgm:spPr/>
      <dgm:t>
        <a:bodyPr/>
        <a:lstStyle/>
        <a:p>
          <a:endParaRPr lang="en-US"/>
        </a:p>
      </dgm:t>
    </dgm:pt>
    <dgm:pt modelId="{3E2040C0-4C11-4B6A-8A3E-88683830FE08}">
      <dgm:prSet phldrT="[Text]"/>
      <dgm:spPr/>
      <dgm:t>
        <a:bodyPr/>
        <a:lstStyle/>
        <a:p>
          <a:r>
            <a:rPr lang="en-US" dirty="0"/>
            <a:t>OS &amp; GUI Limitations</a:t>
          </a:r>
        </a:p>
      </dgm:t>
    </dgm:pt>
    <dgm:pt modelId="{3B361E42-F484-43FD-88B3-33F2F0652E85}" type="parTrans" cxnId="{2AA894E3-4388-4F3E-A37E-7C733400F94D}">
      <dgm:prSet/>
      <dgm:spPr/>
      <dgm:t>
        <a:bodyPr/>
        <a:lstStyle/>
        <a:p>
          <a:endParaRPr lang="en-US"/>
        </a:p>
      </dgm:t>
    </dgm:pt>
    <dgm:pt modelId="{013B0D15-439E-4CD8-ABE2-1A463302ECBD}" type="sibTrans" cxnId="{2AA894E3-4388-4F3E-A37E-7C733400F94D}">
      <dgm:prSet/>
      <dgm:spPr/>
      <dgm:t>
        <a:bodyPr/>
        <a:lstStyle/>
        <a:p>
          <a:endParaRPr lang="en-US"/>
        </a:p>
      </dgm:t>
    </dgm:pt>
    <dgm:pt modelId="{C6265A37-04D3-4A6B-ACD2-39336711CAF2}">
      <dgm:prSet phldrT="[Text]"/>
      <dgm:spPr/>
      <dgm:t>
        <a:bodyPr/>
        <a:lstStyle/>
        <a:p>
          <a:r>
            <a:rPr lang="en-US" dirty="0"/>
            <a:t>Use Win 10 Docker for Dev/Test</a:t>
          </a:r>
        </a:p>
      </dgm:t>
    </dgm:pt>
    <dgm:pt modelId="{1822F190-B8E1-4EC7-8A59-10D7635C450F}" type="parTrans" cxnId="{A6531F3A-386F-4F8A-8070-AF3E00437CED}">
      <dgm:prSet/>
      <dgm:spPr/>
      <dgm:t>
        <a:bodyPr/>
        <a:lstStyle/>
        <a:p>
          <a:endParaRPr lang="en-US"/>
        </a:p>
      </dgm:t>
    </dgm:pt>
    <dgm:pt modelId="{E8F479E8-15A7-4DBE-A1A6-8F8A8B21381E}" type="sibTrans" cxnId="{A6531F3A-386F-4F8A-8070-AF3E00437CED}">
      <dgm:prSet/>
      <dgm:spPr/>
      <dgm:t>
        <a:bodyPr/>
        <a:lstStyle/>
        <a:p>
          <a:endParaRPr lang="en-US"/>
        </a:p>
      </dgm:t>
    </dgm:pt>
    <dgm:pt modelId="{668C2029-DF58-4CDB-9AE3-EEEFCA15FD75}">
      <dgm:prSet phldrT="[Text]"/>
      <dgm:spPr/>
      <dgm:t>
        <a:bodyPr/>
        <a:lstStyle/>
        <a:p>
          <a:r>
            <a:rPr lang="en-US" dirty="0"/>
            <a:t>There are alternatives for delivering apps</a:t>
          </a:r>
        </a:p>
      </dgm:t>
    </dgm:pt>
    <dgm:pt modelId="{13561298-3B66-4BB8-93CB-3CAED3807BFE}" type="parTrans" cxnId="{9B2AF12F-F1A3-408F-904C-93D43615F899}">
      <dgm:prSet/>
      <dgm:spPr/>
      <dgm:t>
        <a:bodyPr/>
        <a:lstStyle/>
        <a:p>
          <a:endParaRPr lang="en-US"/>
        </a:p>
      </dgm:t>
    </dgm:pt>
    <dgm:pt modelId="{E790D0CC-D93B-4848-A0DF-CB3CB274D46B}" type="sibTrans" cxnId="{9B2AF12F-F1A3-408F-904C-93D43615F899}">
      <dgm:prSet/>
      <dgm:spPr/>
      <dgm:t>
        <a:bodyPr/>
        <a:lstStyle/>
        <a:p>
          <a:endParaRPr lang="en-US"/>
        </a:p>
      </dgm:t>
    </dgm:pt>
    <dgm:pt modelId="{0204DE74-3B74-4620-8DB5-27A22352421F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Windows + </a:t>
          </a:r>
          <a:r>
            <a:rPr lang="en-US" dirty="0" err="1">
              <a:solidFill>
                <a:schemeClr val="tx1"/>
              </a:solidFill>
            </a:rPr>
            <a:t>LinuxKit</a:t>
          </a:r>
          <a:r>
            <a:rPr lang="en-US" dirty="0">
              <a:solidFill>
                <a:schemeClr val="tx1"/>
              </a:solidFill>
            </a:rPr>
            <a:t> = Multi-Platform</a:t>
          </a:r>
        </a:p>
      </dgm:t>
    </dgm:pt>
    <dgm:pt modelId="{B778B823-A8FF-4C5E-A9EC-B077E88922E9}" type="parTrans" cxnId="{B391D5B0-2A0D-48BC-A4C3-99260D4D0BE8}">
      <dgm:prSet/>
      <dgm:spPr/>
      <dgm:t>
        <a:bodyPr/>
        <a:lstStyle/>
        <a:p>
          <a:endParaRPr lang="en-US"/>
        </a:p>
      </dgm:t>
    </dgm:pt>
    <dgm:pt modelId="{F72D7624-0CAC-418C-9708-04EE3D15DE72}" type="sibTrans" cxnId="{B391D5B0-2A0D-48BC-A4C3-99260D4D0BE8}">
      <dgm:prSet/>
      <dgm:spPr/>
      <dgm:t>
        <a:bodyPr/>
        <a:lstStyle/>
        <a:p>
          <a:endParaRPr lang="en-US"/>
        </a:p>
      </dgm:t>
    </dgm:pt>
    <dgm:pt modelId="{CE33847F-39A6-4918-BE26-70A914082B2C}">
      <dgm:prSet phldrT="[Text]"/>
      <dgm:spPr/>
      <dgm:t>
        <a:bodyPr/>
        <a:lstStyle/>
        <a:p>
          <a:r>
            <a:rPr lang="en-US" dirty="0"/>
            <a:t>Containers are about User Mode</a:t>
          </a:r>
        </a:p>
      </dgm:t>
    </dgm:pt>
    <dgm:pt modelId="{8512D253-6CB8-40F0-ABD7-F5CC751A9AB2}" type="parTrans" cxnId="{00347AF3-8982-410A-BA63-C18BCABC22EF}">
      <dgm:prSet/>
      <dgm:spPr/>
      <dgm:t>
        <a:bodyPr/>
        <a:lstStyle/>
        <a:p>
          <a:endParaRPr lang="en-US"/>
        </a:p>
      </dgm:t>
    </dgm:pt>
    <dgm:pt modelId="{3DF9AEA4-730E-432F-A62C-8FBEFC2FDAA4}" type="sibTrans" cxnId="{00347AF3-8982-410A-BA63-C18BCABC22EF}">
      <dgm:prSet/>
      <dgm:spPr/>
      <dgm:t>
        <a:bodyPr/>
        <a:lstStyle/>
        <a:p>
          <a:endParaRPr lang="en-US"/>
        </a:p>
      </dgm:t>
    </dgm:pt>
    <dgm:pt modelId="{B7226CE1-86F5-40FE-8779-B87C1B73E7F0}">
      <dgm:prSet phldrT="[Text]"/>
      <dgm:spPr/>
      <dgm:t>
        <a:bodyPr/>
        <a:lstStyle/>
        <a:p>
          <a:r>
            <a:rPr lang="en-US" dirty="0"/>
            <a:t>Hyper-V for secure container isolation</a:t>
          </a:r>
        </a:p>
      </dgm:t>
    </dgm:pt>
    <dgm:pt modelId="{18D1813B-2C2C-46FA-A91D-33B130A41E2A}" type="parTrans" cxnId="{17074BA1-EBCF-4CCC-91A5-B5518ECA0DB5}">
      <dgm:prSet/>
      <dgm:spPr/>
      <dgm:t>
        <a:bodyPr/>
        <a:lstStyle/>
        <a:p>
          <a:endParaRPr lang="en-US"/>
        </a:p>
      </dgm:t>
    </dgm:pt>
    <dgm:pt modelId="{5E3393C8-40AE-455E-AEBF-741908E5BC1E}" type="sibTrans" cxnId="{17074BA1-EBCF-4CCC-91A5-B5518ECA0DB5}">
      <dgm:prSet/>
      <dgm:spPr/>
      <dgm:t>
        <a:bodyPr/>
        <a:lstStyle/>
        <a:p>
          <a:endParaRPr lang="en-US"/>
        </a:p>
      </dgm:t>
    </dgm:pt>
    <dgm:pt modelId="{EDE8D770-9117-4D83-971C-C60254C11CE5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Citrix needs to support Core</a:t>
          </a:r>
        </a:p>
      </dgm:t>
    </dgm:pt>
    <dgm:pt modelId="{A0D94006-976E-4E95-81A0-3D72EBEB03C2}" type="parTrans" cxnId="{041AB54A-AABB-4D5A-884A-C8263BC4FA8B}">
      <dgm:prSet/>
      <dgm:spPr/>
      <dgm:t>
        <a:bodyPr/>
        <a:lstStyle/>
        <a:p>
          <a:endParaRPr lang="en-US"/>
        </a:p>
      </dgm:t>
    </dgm:pt>
    <dgm:pt modelId="{C7F07425-438D-4620-A4EF-770212D37FAD}" type="sibTrans" cxnId="{041AB54A-AABB-4D5A-884A-C8263BC4FA8B}">
      <dgm:prSet/>
      <dgm:spPr/>
      <dgm:t>
        <a:bodyPr/>
        <a:lstStyle/>
        <a:p>
          <a:endParaRPr lang="en-US"/>
        </a:p>
      </dgm:t>
    </dgm:pt>
    <dgm:pt modelId="{CC080AF4-E35A-4FFF-946D-F6E9E4BC8724}" type="pres">
      <dgm:prSet presAssocID="{A1736C39-159A-47E0-AE4B-ACC6E45905EA}" presName="diagram" presStyleCnt="0">
        <dgm:presLayoutVars>
          <dgm:dir/>
          <dgm:resizeHandles val="exact"/>
        </dgm:presLayoutVars>
      </dgm:prSet>
      <dgm:spPr/>
    </dgm:pt>
    <dgm:pt modelId="{EAFAFB3E-6D4E-4D37-8738-D7814E9103A0}" type="pres">
      <dgm:prSet presAssocID="{FB9CF3C1-6BA2-4FB9-A65B-26C6EE894ADB}" presName="node" presStyleLbl="node1" presStyleIdx="0" presStyleCnt="8">
        <dgm:presLayoutVars>
          <dgm:bulletEnabled val="1"/>
        </dgm:presLayoutVars>
      </dgm:prSet>
      <dgm:spPr/>
    </dgm:pt>
    <dgm:pt modelId="{894429A4-A76F-44B1-A7A1-A0FE20AED289}" type="pres">
      <dgm:prSet presAssocID="{943477D3-30A9-4C35-8779-36921A7357A6}" presName="sibTrans" presStyleCnt="0"/>
      <dgm:spPr/>
    </dgm:pt>
    <dgm:pt modelId="{88F076CA-AFB8-4919-8CE6-B214A5F9E45C}" type="pres">
      <dgm:prSet presAssocID="{CE33847F-39A6-4918-BE26-70A914082B2C}" presName="node" presStyleLbl="node1" presStyleIdx="1" presStyleCnt="8">
        <dgm:presLayoutVars>
          <dgm:bulletEnabled val="1"/>
        </dgm:presLayoutVars>
      </dgm:prSet>
      <dgm:spPr/>
    </dgm:pt>
    <dgm:pt modelId="{A39BEB37-9301-418B-A796-49884A7D5382}" type="pres">
      <dgm:prSet presAssocID="{3DF9AEA4-730E-432F-A62C-8FBEFC2FDAA4}" presName="sibTrans" presStyleCnt="0"/>
      <dgm:spPr/>
    </dgm:pt>
    <dgm:pt modelId="{490A84D4-8DFD-4E2D-BE64-E0A13512C529}" type="pres">
      <dgm:prSet presAssocID="{0204DE74-3B74-4620-8DB5-27A22352421F}" presName="node" presStyleLbl="node1" presStyleIdx="2" presStyleCnt="8">
        <dgm:presLayoutVars>
          <dgm:bulletEnabled val="1"/>
        </dgm:presLayoutVars>
      </dgm:prSet>
      <dgm:spPr/>
    </dgm:pt>
    <dgm:pt modelId="{BEB142C6-A06E-432E-898E-4E7FE3C38438}" type="pres">
      <dgm:prSet presAssocID="{F72D7624-0CAC-418C-9708-04EE3D15DE72}" presName="sibTrans" presStyleCnt="0"/>
      <dgm:spPr/>
    </dgm:pt>
    <dgm:pt modelId="{5FAF6824-29F7-4E16-8FCA-E4D44A89B13E}" type="pres">
      <dgm:prSet presAssocID="{3E2040C0-4C11-4B6A-8A3E-88683830FE08}" presName="node" presStyleLbl="node1" presStyleIdx="3" presStyleCnt="8">
        <dgm:presLayoutVars>
          <dgm:bulletEnabled val="1"/>
        </dgm:presLayoutVars>
      </dgm:prSet>
      <dgm:spPr/>
    </dgm:pt>
    <dgm:pt modelId="{04826094-B453-400A-A0D9-C636E135AB79}" type="pres">
      <dgm:prSet presAssocID="{013B0D15-439E-4CD8-ABE2-1A463302ECBD}" presName="sibTrans" presStyleCnt="0"/>
      <dgm:spPr/>
    </dgm:pt>
    <dgm:pt modelId="{A5380127-BBCC-43F7-A1BE-4B26B63D7A0F}" type="pres">
      <dgm:prSet presAssocID="{B7226CE1-86F5-40FE-8779-B87C1B73E7F0}" presName="node" presStyleLbl="node1" presStyleIdx="4" presStyleCnt="8">
        <dgm:presLayoutVars>
          <dgm:bulletEnabled val="1"/>
        </dgm:presLayoutVars>
      </dgm:prSet>
      <dgm:spPr/>
    </dgm:pt>
    <dgm:pt modelId="{DCE3418F-F35B-4F38-9B9E-3FFF021E7187}" type="pres">
      <dgm:prSet presAssocID="{5E3393C8-40AE-455E-AEBF-741908E5BC1E}" presName="sibTrans" presStyleCnt="0"/>
      <dgm:spPr/>
    </dgm:pt>
    <dgm:pt modelId="{57D05A40-5C64-4C4A-8004-63295DBF089B}" type="pres">
      <dgm:prSet presAssocID="{C6265A37-04D3-4A6B-ACD2-39336711CAF2}" presName="node" presStyleLbl="node1" presStyleIdx="5" presStyleCnt="8">
        <dgm:presLayoutVars>
          <dgm:bulletEnabled val="1"/>
        </dgm:presLayoutVars>
      </dgm:prSet>
      <dgm:spPr/>
    </dgm:pt>
    <dgm:pt modelId="{0763C868-A1DF-476B-9170-7AB83F598C67}" type="pres">
      <dgm:prSet presAssocID="{E8F479E8-15A7-4DBE-A1A6-8F8A8B21381E}" presName="sibTrans" presStyleCnt="0"/>
      <dgm:spPr/>
    </dgm:pt>
    <dgm:pt modelId="{5362D52D-3FF5-45AE-9B65-E0ADF8AC2444}" type="pres">
      <dgm:prSet presAssocID="{668C2029-DF58-4CDB-9AE3-EEEFCA15FD75}" presName="node" presStyleLbl="node1" presStyleIdx="6" presStyleCnt="8">
        <dgm:presLayoutVars>
          <dgm:bulletEnabled val="1"/>
        </dgm:presLayoutVars>
      </dgm:prSet>
      <dgm:spPr/>
    </dgm:pt>
    <dgm:pt modelId="{38430391-A2D6-4921-811A-F4E50A9E1FD5}" type="pres">
      <dgm:prSet presAssocID="{E790D0CC-D93B-4848-A0DF-CB3CB274D46B}" presName="sibTrans" presStyleCnt="0"/>
      <dgm:spPr/>
    </dgm:pt>
    <dgm:pt modelId="{2E92EC81-4D1C-4F7A-A262-1600D2104293}" type="pres">
      <dgm:prSet presAssocID="{EDE8D770-9117-4D83-971C-C60254C11CE5}" presName="node" presStyleLbl="node1" presStyleIdx="7" presStyleCnt="8">
        <dgm:presLayoutVars>
          <dgm:bulletEnabled val="1"/>
        </dgm:presLayoutVars>
      </dgm:prSet>
      <dgm:spPr/>
    </dgm:pt>
  </dgm:ptLst>
  <dgm:cxnLst>
    <dgm:cxn modelId="{2C79000D-038E-4E54-A0D7-6790AC0DB2BC}" type="presOf" srcId="{C6265A37-04D3-4A6B-ACD2-39336711CAF2}" destId="{57D05A40-5C64-4C4A-8004-63295DBF089B}" srcOrd="0" destOrd="0" presId="urn:microsoft.com/office/officeart/2005/8/layout/default"/>
    <dgm:cxn modelId="{9B2AF12F-F1A3-408F-904C-93D43615F899}" srcId="{A1736C39-159A-47E0-AE4B-ACC6E45905EA}" destId="{668C2029-DF58-4CDB-9AE3-EEEFCA15FD75}" srcOrd="6" destOrd="0" parTransId="{13561298-3B66-4BB8-93CB-3CAED3807BFE}" sibTransId="{E790D0CC-D93B-4848-A0DF-CB3CB274D46B}"/>
    <dgm:cxn modelId="{359DBA32-9E17-4934-84E8-E94C1DA00B4C}" srcId="{A1736C39-159A-47E0-AE4B-ACC6E45905EA}" destId="{FB9CF3C1-6BA2-4FB9-A65B-26C6EE894ADB}" srcOrd="0" destOrd="0" parTransId="{D6320DD3-201E-4519-B559-14064FBEB455}" sibTransId="{943477D3-30A9-4C35-8779-36921A7357A6}"/>
    <dgm:cxn modelId="{A6531F3A-386F-4F8A-8070-AF3E00437CED}" srcId="{A1736C39-159A-47E0-AE4B-ACC6E45905EA}" destId="{C6265A37-04D3-4A6B-ACD2-39336711CAF2}" srcOrd="5" destOrd="0" parTransId="{1822F190-B8E1-4EC7-8A59-10D7635C450F}" sibTransId="{E8F479E8-15A7-4DBE-A1A6-8F8A8B21381E}"/>
    <dgm:cxn modelId="{041AB54A-AABB-4D5A-884A-C8263BC4FA8B}" srcId="{A1736C39-159A-47E0-AE4B-ACC6E45905EA}" destId="{EDE8D770-9117-4D83-971C-C60254C11CE5}" srcOrd="7" destOrd="0" parTransId="{A0D94006-976E-4E95-81A0-3D72EBEB03C2}" sibTransId="{C7F07425-438D-4620-A4EF-770212D37FAD}"/>
    <dgm:cxn modelId="{737E476B-ABED-4A35-B0FF-F43C6155F5C3}" type="presOf" srcId="{0204DE74-3B74-4620-8DB5-27A22352421F}" destId="{490A84D4-8DFD-4E2D-BE64-E0A13512C529}" srcOrd="0" destOrd="0" presId="urn:microsoft.com/office/officeart/2005/8/layout/default"/>
    <dgm:cxn modelId="{45A58359-A260-4B11-9AB9-3BA633D3350E}" type="presOf" srcId="{CE33847F-39A6-4918-BE26-70A914082B2C}" destId="{88F076CA-AFB8-4919-8CE6-B214A5F9E45C}" srcOrd="0" destOrd="0" presId="urn:microsoft.com/office/officeart/2005/8/layout/default"/>
    <dgm:cxn modelId="{8114CA7C-4029-4A5E-A2F9-0EBCC76128D7}" type="presOf" srcId="{668C2029-DF58-4CDB-9AE3-EEEFCA15FD75}" destId="{5362D52D-3FF5-45AE-9B65-E0ADF8AC2444}" srcOrd="0" destOrd="0" presId="urn:microsoft.com/office/officeart/2005/8/layout/default"/>
    <dgm:cxn modelId="{17074BA1-EBCF-4CCC-91A5-B5518ECA0DB5}" srcId="{A1736C39-159A-47E0-AE4B-ACC6E45905EA}" destId="{B7226CE1-86F5-40FE-8779-B87C1B73E7F0}" srcOrd="4" destOrd="0" parTransId="{18D1813B-2C2C-46FA-A91D-33B130A41E2A}" sibTransId="{5E3393C8-40AE-455E-AEBF-741908E5BC1E}"/>
    <dgm:cxn modelId="{B391D5B0-2A0D-48BC-A4C3-99260D4D0BE8}" srcId="{A1736C39-159A-47E0-AE4B-ACC6E45905EA}" destId="{0204DE74-3B74-4620-8DB5-27A22352421F}" srcOrd="2" destOrd="0" parTransId="{B778B823-A8FF-4C5E-A9EC-B077E88922E9}" sibTransId="{F72D7624-0CAC-418C-9708-04EE3D15DE72}"/>
    <dgm:cxn modelId="{C0E0CEC5-D28C-4A2C-A887-F660871E40DE}" type="presOf" srcId="{3E2040C0-4C11-4B6A-8A3E-88683830FE08}" destId="{5FAF6824-29F7-4E16-8FCA-E4D44A89B13E}" srcOrd="0" destOrd="0" presId="urn:microsoft.com/office/officeart/2005/8/layout/default"/>
    <dgm:cxn modelId="{E93B10C9-FFB4-4473-8263-82B28AE6BB15}" type="presOf" srcId="{A1736C39-159A-47E0-AE4B-ACC6E45905EA}" destId="{CC080AF4-E35A-4FFF-946D-F6E9E4BC8724}" srcOrd="0" destOrd="0" presId="urn:microsoft.com/office/officeart/2005/8/layout/default"/>
    <dgm:cxn modelId="{E6F856CC-8EA7-48DE-9484-DF04416B1BFB}" type="presOf" srcId="{FB9CF3C1-6BA2-4FB9-A65B-26C6EE894ADB}" destId="{EAFAFB3E-6D4E-4D37-8738-D7814E9103A0}" srcOrd="0" destOrd="0" presId="urn:microsoft.com/office/officeart/2005/8/layout/default"/>
    <dgm:cxn modelId="{2AA894E3-4388-4F3E-A37E-7C733400F94D}" srcId="{A1736C39-159A-47E0-AE4B-ACC6E45905EA}" destId="{3E2040C0-4C11-4B6A-8A3E-88683830FE08}" srcOrd="3" destOrd="0" parTransId="{3B361E42-F484-43FD-88B3-33F2F0652E85}" sibTransId="{013B0D15-439E-4CD8-ABE2-1A463302ECBD}"/>
    <dgm:cxn modelId="{B85B9DF2-E661-4636-91CC-0B509B4D2274}" type="presOf" srcId="{B7226CE1-86F5-40FE-8779-B87C1B73E7F0}" destId="{A5380127-BBCC-43F7-A1BE-4B26B63D7A0F}" srcOrd="0" destOrd="0" presId="urn:microsoft.com/office/officeart/2005/8/layout/default"/>
    <dgm:cxn modelId="{00347AF3-8982-410A-BA63-C18BCABC22EF}" srcId="{A1736C39-159A-47E0-AE4B-ACC6E45905EA}" destId="{CE33847F-39A6-4918-BE26-70A914082B2C}" srcOrd="1" destOrd="0" parTransId="{8512D253-6CB8-40F0-ABD7-F5CC751A9AB2}" sibTransId="{3DF9AEA4-730E-432F-A62C-8FBEFC2FDAA4}"/>
    <dgm:cxn modelId="{CF40DEFF-0278-4610-B9BA-7297BDDAB89A}" type="presOf" srcId="{EDE8D770-9117-4D83-971C-C60254C11CE5}" destId="{2E92EC81-4D1C-4F7A-A262-1600D2104293}" srcOrd="0" destOrd="0" presId="urn:microsoft.com/office/officeart/2005/8/layout/default"/>
    <dgm:cxn modelId="{CE6DC7F3-42C4-42FE-87A4-708D8CBC4C54}" type="presParOf" srcId="{CC080AF4-E35A-4FFF-946D-F6E9E4BC8724}" destId="{EAFAFB3E-6D4E-4D37-8738-D7814E9103A0}" srcOrd="0" destOrd="0" presId="urn:microsoft.com/office/officeart/2005/8/layout/default"/>
    <dgm:cxn modelId="{B0C7FAEB-58B4-4EAB-8200-8CAE433061FE}" type="presParOf" srcId="{CC080AF4-E35A-4FFF-946D-F6E9E4BC8724}" destId="{894429A4-A76F-44B1-A7A1-A0FE20AED289}" srcOrd="1" destOrd="0" presId="urn:microsoft.com/office/officeart/2005/8/layout/default"/>
    <dgm:cxn modelId="{77659737-A3B8-44A7-8BC1-055B50F9D37B}" type="presParOf" srcId="{CC080AF4-E35A-4FFF-946D-F6E9E4BC8724}" destId="{88F076CA-AFB8-4919-8CE6-B214A5F9E45C}" srcOrd="2" destOrd="0" presId="urn:microsoft.com/office/officeart/2005/8/layout/default"/>
    <dgm:cxn modelId="{2B30873F-5B1D-4701-AC21-925F921DE9A8}" type="presParOf" srcId="{CC080AF4-E35A-4FFF-946D-F6E9E4BC8724}" destId="{A39BEB37-9301-418B-A796-49884A7D5382}" srcOrd="3" destOrd="0" presId="urn:microsoft.com/office/officeart/2005/8/layout/default"/>
    <dgm:cxn modelId="{DE4A2DD9-ACA7-404E-9F93-F93422D7A114}" type="presParOf" srcId="{CC080AF4-E35A-4FFF-946D-F6E9E4BC8724}" destId="{490A84D4-8DFD-4E2D-BE64-E0A13512C529}" srcOrd="4" destOrd="0" presId="urn:microsoft.com/office/officeart/2005/8/layout/default"/>
    <dgm:cxn modelId="{26457A9B-261E-4AD5-A379-D8D4BB5D1A92}" type="presParOf" srcId="{CC080AF4-E35A-4FFF-946D-F6E9E4BC8724}" destId="{BEB142C6-A06E-432E-898E-4E7FE3C38438}" srcOrd="5" destOrd="0" presId="urn:microsoft.com/office/officeart/2005/8/layout/default"/>
    <dgm:cxn modelId="{74357680-9B68-4A4E-A884-E87926C08167}" type="presParOf" srcId="{CC080AF4-E35A-4FFF-946D-F6E9E4BC8724}" destId="{5FAF6824-29F7-4E16-8FCA-E4D44A89B13E}" srcOrd="6" destOrd="0" presId="urn:microsoft.com/office/officeart/2005/8/layout/default"/>
    <dgm:cxn modelId="{01D99D14-DE0A-4ECB-87CA-59A35BEEA724}" type="presParOf" srcId="{CC080AF4-E35A-4FFF-946D-F6E9E4BC8724}" destId="{04826094-B453-400A-A0D9-C636E135AB79}" srcOrd="7" destOrd="0" presId="urn:microsoft.com/office/officeart/2005/8/layout/default"/>
    <dgm:cxn modelId="{4E930758-6593-4C65-AE67-2A5C3ED81F65}" type="presParOf" srcId="{CC080AF4-E35A-4FFF-946D-F6E9E4BC8724}" destId="{A5380127-BBCC-43F7-A1BE-4B26B63D7A0F}" srcOrd="8" destOrd="0" presId="urn:microsoft.com/office/officeart/2005/8/layout/default"/>
    <dgm:cxn modelId="{FE8460AE-E90B-436C-A1A7-022A55FA4FC4}" type="presParOf" srcId="{CC080AF4-E35A-4FFF-946D-F6E9E4BC8724}" destId="{DCE3418F-F35B-4F38-9B9E-3FFF021E7187}" srcOrd="9" destOrd="0" presId="urn:microsoft.com/office/officeart/2005/8/layout/default"/>
    <dgm:cxn modelId="{9DBA7A03-EA3C-42DE-88E8-6306BAEFCCAC}" type="presParOf" srcId="{CC080AF4-E35A-4FFF-946D-F6E9E4BC8724}" destId="{57D05A40-5C64-4C4A-8004-63295DBF089B}" srcOrd="10" destOrd="0" presId="urn:microsoft.com/office/officeart/2005/8/layout/default"/>
    <dgm:cxn modelId="{5C5BA33D-5298-4ED8-B557-552EBBF13943}" type="presParOf" srcId="{CC080AF4-E35A-4FFF-946D-F6E9E4BC8724}" destId="{0763C868-A1DF-476B-9170-7AB83F598C67}" srcOrd="11" destOrd="0" presId="urn:microsoft.com/office/officeart/2005/8/layout/default"/>
    <dgm:cxn modelId="{A5B24713-0901-4C7A-AE65-8F42CE38F888}" type="presParOf" srcId="{CC080AF4-E35A-4FFF-946D-F6E9E4BC8724}" destId="{5362D52D-3FF5-45AE-9B65-E0ADF8AC2444}" srcOrd="12" destOrd="0" presId="urn:microsoft.com/office/officeart/2005/8/layout/default"/>
    <dgm:cxn modelId="{F85139BB-BE6B-4C20-8C56-0494C7F1D4BF}" type="presParOf" srcId="{CC080AF4-E35A-4FFF-946D-F6E9E4BC8724}" destId="{38430391-A2D6-4921-811A-F4E50A9E1FD5}" srcOrd="13" destOrd="0" presId="urn:microsoft.com/office/officeart/2005/8/layout/default"/>
    <dgm:cxn modelId="{AF71FC64-4E2F-4ED0-AF58-D756D7F6C67E}" type="presParOf" srcId="{CC080AF4-E35A-4FFF-946D-F6E9E4BC8724}" destId="{2E92EC81-4D1C-4F7A-A262-1600D210429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A195A-DA46-48C6-BB97-EDB02383245E}">
      <dsp:nvSpPr>
        <dsp:cNvPr id="0" name=""/>
        <dsp:cNvSpPr/>
      </dsp:nvSpPr>
      <dsp:spPr>
        <a:xfrm>
          <a:off x="0" y="7173"/>
          <a:ext cx="10457084" cy="9266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Server Core &amp; </a:t>
          </a:r>
          <a:r>
            <a:rPr lang="en-US" sz="3600" kern="1200" dirty="0" err="1"/>
            <a:t>Nanoserver</a:t>
          </a:r>
          <a:r>
            <a:rPr lang="en-US" sz="3600" kern="1200" dirty="0"/>
            <a:t> only (for now…)</a:t>
          </a:r>
        </a:p>
      </dsp:txBody>
      <dsp:txXfrm>
        <a:off x="45235" y="52408"/>
        <a:ext cx="10366614" cy="836170"/>
      </dsp:txXfrm>
    </dsp:sp>
    <dsp:sp modelId="{54972534-37AA-48F7-8DF4-53E380469FBB}">
      <dsp:nvSpPr>
        <dsp:cNvPr id="0" name=""/>
        <dsp:cNvSpPr/>
      </dsp:nvSpPr>
      <dsp:spPr>
        <a:xfrm>
          <a:off x="0" y="1037493"/>
          <a:ext cx="10457084" cy="9266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Windows 10 for DEV/Test</a:t>
          </a:r>
        </a:p>
      </dsp:txBody>
      <dsp:txXfrm>
        <a:off x="45235" y="1082728"/>
        <a:ext cx="10366614" cy="836170"/>
      </dsp:txXfrm>
    </dsp:sp>
    <dsp:sp modelId="{265EFE55-4824-4366-ACA0-31CB2E2556EE}">
      <dsp:nvSpPr>
        <dsp:cNvPr id="0" name=""/>
        <dsp:cNvSpPr/>
      </dsp:nvSpPr>
      <dsp:spPr>
        <a:xfrm>
          <a:off x="0" y="2067813"/>
          <a:ext cx="10457084" cy="9266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Management</a:t>
          </a:r>
        </a:p>
      </dsp:txBody>
      <dsp:txXfrm>
        <a:off x="45235" y="2113048"/>
        <a:ext cx="10366614" cy="836170"/>
      </dsp:txXfrm>
    </dsp:sp>
    <dsp:sp modelId="{4E05A014-F711-44D1-B248-C28E3C84244E}">
      <dsp:nvSpPr>
        <dsp:cNvPr id="0" name=""/>
        <dsp:cNvSpPr/>
      </dsp:nvSpPr>
      <dsp:spPr>
        <a:xfrm>
          <a:off x="0" y="2994453"/>
          <a:ext cx="10457084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201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/>
            <a:t>Built-In Docker CLI &amp; PowerShell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dirty="0" err="1"/>
            <a:t>Kitematic</a:t>
          </a:r>
          <a:r>
            <a:rPr lang="en-US" sz="2800" kern="1200" dirty="0"/>
            <a:t>, </a:t>
          </a:r>
          <a:r>
            <a:rPr lang="en-US" sz="2800" kern="1200" dirty="0" err="1"/>
            <a:t>Portainer</a:t>
          </a:r>
          <a:r>
            <a:rPr lang="en-US" sz="2800" kern="1200" dirty="0"/>
            <a:t>, Panamax, Simple Docker UI, Shipyard (Linux)</a:t>
          </a:r>
        </a:p>
      </dsp:txBody>
      <dsp:txXfrm>
        <a:off x="0" y="2994453"/>
        <a:ext cx="10457084" cy="1490400"/>
      </dsp:txXfrm>
    </dsp:sp>
    <dsp:sp modelId="{1A77022A-3ABD-48D7-80D3-65B69794393C}">
      <dsp:nvSpPr>
        <dsp:cNvPr id="0" name=""/>
        <dsp:cNvSpPr/>
      </dsp:nvSpPr>
      <dsp:spPr>
        <a:xfrm>
          <a:off x="0" y="4484853"/>
          <a:ext cx="10457084" cy="926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Public or Private Hubs &amp; Registries</a:t>
          </a:r>
        </a:p>
      </dsp:txBody>
      <dsp:txXfrm>
        <a:off x="45235" y="4530088"/>
        <a:ext cx="10366614" cy="8361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AFB3E-6D4E-4D37-8738-D7814E9103A0}">
      <dsp:nvSpPr>
        <dsp:cNvPr id="0" name=""/>
        <dsp:cNvSpPr/>
      </dsp:nvSpPr>
      <dsp:spPr>
        <a:xfrm>
          <a:off x="3208" y="395627"/>
          <a:ext cx="2545595" cy="15273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Containers are not VM’s (and never will be)</a:t>
          </a:r>
        </a:p>
      </dsp:txBody>
      <dsp:txXfrm>
        <a:off x="3208" y="395627"/>
        <a:ext cx="2545595" cy="1527357"/>
      </dsp:txXfrm>
    </dsp:sp>
    <dsp:sp modelId="{88F076CA-AFB8-4919-8CE6-B214A5F9E45C}">
      <dsp:nvSpPr>
        <dsp:cNvPr id="0" name=""/>
        <dsp:cNvSpPr/>
      </dsp:nvSpPr>
      <dsp:spPr>
        <a:xfrm>
          <a:off x="2803364" y="395627"/>
          <a:ext cx="2545595" cy="15273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Containers are about User Mode</a:t>
          </a:r>
        </a:p>
      </dsp:txBody>
      <dsp:txXfrm>
        <a:off x="2803364" y="395627"/>
        <a:ext cx="2545595" cy="1527357"/>
      </dsp:txXfrm>
    </dsp:sp>
    <dsp:sp modelId="{490A84D4-8DFD-4E2D-BE64-E0A13512C529}">
      <dsp:nvSpPr>
        <dsp:cNvPr id="0" name=""/>
        <dsp:cNvSpPr/>
      </dsp:nvSpPr>
      <dsp:spPr>
        <a:xfrm>
          <a:off x="5603519" y="395627"/>
          <a:ext cx="2545595" cy="15273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Windows + </a:t>
          </a:r>
          <a:r>
            <a:rPr lang="en-US" sz="2500" kern="1200" dirty="0" err="1">
              <a:solidFill>
                <a:schemeClr val="tx1"/>
              </a:solidFill>
            </a:rPr>
            <a:t>LinuxKit</a:t>
          </a:r>
          <a:r>
            <a:rPr lang="en-US" sz="2500" kern="1200" dirty="0">
              <a:solidFill>
                <a:schemeClr val="tx1"/>
              </a:solidFill>
            </a:rPr>
            <a:t> = Multi-Platform</a:t>
          </a:r>
        </a:p>
      </dsp:txBody>
      <dsp:txXfrm>
        <a:off x="5603519" y="395627"/>
        <a:ext cx="2545595" cy="1527357"/>
      </dsp:txXfrm>
    </dsp:sp>
    <dsp:sp modelId="{5FAF6824-29F7-4E16-8FCA-E4D44A89B13E}">
      <dsp:nvSpPr>
        <dsp:cNvPr id="0" name=""/>
        <dsp:cNvSpPr/>
      </dsp:nvSpPr>
      <dsp:spPr>
        <a:xfrm>
          <a:off x="8403675" y="395627"/>
          <a:ext cx="2545595" cy="15273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OS &amp; GUI Limitations</a:t>
          </a:r>
        </a:p>
      </dsp:txBody>
      <dsp:txXfrm>
        <a:off x="8403675" y="395627"/>
        <a:ext cx="2545595" cy="1527357"/>
      </dsp:txXfrm>
    </dsp:sp>
    <dsp:sp modelId="{A5380127-BBCC-43F7-A1BE-4B26B63D7A0F}">
      <dsp:nvSpPr>
        <dsp:cNvPr id="0" name=""/>
        <dsp:cNvSpPr/>
      </dsp:nvSpPr>
      <dsp:spPr>
        <a:xfrm>
          <a:off x="3208" y="2177544"/>
          <a:ext cx="2545595" cy="152735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Hyper-V for secure container isolation</a:t>
          </a:r>
        </a:p>
      </dsp:txBody>
      <dsp:txXfrm>
        <a:off x="3208" y="2177544"/>
        <a:ext cx="2545595" cy="1527357"/>
      </dsp:txXfrm>
    </dsp:sp>
    <dsp:sp modelId="{57D05A40-5C64-4C4A-8004-63295DBF089B}">
      <dsp:nvSpPr>
        <dsp:cNvPr id="0" name=""/>
        <dsp:cNvSpPr/>
      </dsp:nvSpPr>
      <dsp:spPr>
        <a:xfrm>
          <a:off x="2803364" y="2177544"/>
          <a:ext cx="2545595" cy="15273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 Win 10 Docker for Dev/Test</a:t>
          </a:r>
        </a:p>
      </dsp:txBody>
      <dsp:txXfrm>
        <a:off x="2803364" y="2177544"/>
        <a:ext cx="2545595" cy="1527357"/>
      </dsp:txXfrm>
    </dsp:sp>
    <dsp:sp modelId="{5362D52D-3FF5-45AE-9B65-E0ADF8AC2444}">
      <dsp:nvSpPr>
        <dsp:cNvPr id="0" name=""/>
        <dsp:cNvSpPr/>
      </dsp:nvSpPr>
      <dsp:spPr>
        <a:xfrm>
          <a:off x="5603519" y="2177544"/>
          <a:ext cx="2545595" cy="15273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There are alternatives for delivering apps</a:t>
          </a:r>
        </a:p>
      </dsp:txBody>
      <dsp:txXfrm>
        <a:off x="5603519" y="2177544"/>
        <a:ext cx="2545595" cy="1527357"/>
      </dsp:txXfrm>
    </dsp:sp>
    <dsp:sp modelId="{2E92EC81-4D1C-4F7A-A262-1600D2104293}">
      <dsp:nvSpPr>
        <dsp:cNvPr id="0" name=""/>
        <dsp:cNvSpPr/>
      </dsp:nvSpPr>
      <dsp:spPr>
        <a:xfrm>
          <a:off x="8403675" y="2177544"/>
          <a:ext cx="2545595" cy="15273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Citrix needs to support Core</a:t>
          </a:r>
        </a:p>
      </dsp:txBody>
      <dsp:txXfrm>
        <a:off x="8403675" y="2177544"/>
        <a:ext cx="2545595" cy="1527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B60EF2-7028-489F-85D8-FE86CD7CF2A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83FAC-A721-45A3-BBDE-EAF2B09B7C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21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45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8/1/2017 2:32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30440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versions limitations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964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8/1/2017 2:32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08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8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88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512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14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44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/>
              <a:t>LinuxKit</a:t>
            </a:r>
            <a:r>
              <a:rPr lang="en-US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Secure, Lean, &amp; Portable Linux subsystem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Tooling to build custom Linux subsystems that only includes exactly the components the runtime platform requires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~35MB in size, very quick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All system services are containers and can be removed or replaced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Will most likely start as a feature element of Windows Server and grow into a native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Follows NIST draft of </a:t>
            </a:r>
            <a:r>
              <a:rPr lang="en-US" sz="1200" i="1" dirty="0"/>
              <a:t>Application Security Guide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97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064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92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243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906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538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81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516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15151"/>
                </a:solidFill>
                <a:effectLst/>
                <a:latin typeface="PT Sans"/>
              </a:rPr>
              <a:t>Windows Containers rely on user space isolation implemented in the kernel (beginning with Windows Server 2016). While this allows for a more effective isolation, this only addresses server applications and does not allow for the graphical user interface of an end user applications to be presented.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117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785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1670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Liquidware</a:t>
            </a:r>
            <a:r>
              <a:rPr lang="en-US" dirty="0"/>
              <a:t>, </a:t>
            </a:r>
            <a:r>
              <a:rPr lang="en-US" dirty="0" err="1"/>
              <a:t>ThinApp</a:t>
            </a:r>
            <a:r>
              <a:rPr lang="en-US" dirty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525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067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464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73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96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13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58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/>
          <a:lstStyle/>
          <a:p>
            <a:fld id="{4864B820-A5EF-474B-B8FF-45D174E5A13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1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3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03263" y="665163"/>
            <a:ext cx="5543550" cy="3117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207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48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 Windows Containers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086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283FAC-A721-45A3-BBDE-EAF2B09B7C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78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rgbClr val="FFFF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91B06-89F0-40C9-91E4-9A5572CB63A9}" type="datetime1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52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7F93-1F9E-478D-92B2-978602C5723E}" type="datetime1">
              <a:rPr lang="en-US" smtClean="0"/>
              <a:t>8/1/2017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03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7771A-B2D3-4A88-B129-3B9F20CD1D51}" type="datetime1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54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393CCA-BB56-4574-B7CA-CB2D87BB1AA1}" type="datetime1">
              <a:rPr lang="en-US" smtClean="0"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4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A973-5900-45BA-B8A7-00EDB60B4A66}" type="datetime1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641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AC964-2255-40AE-A028-FCB73EB401AC}" type="datetime1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7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A4943-2443-430A-A8FD-4C1D856BCA06}" type="datetime1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3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A7AD45-0FE1-4A9B-B646-09D9C4B694FB}" type="datetime1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038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0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466553" y="0"/>
            <a:ext cx="5725447" cy="6858000"/>
          </a:xfrm>
          <a:custGeom>
            <a:avLst/>
            <a:gdLst>
              <a:gd name="connsiteX0" fmla="*/ 18983 w 5725447"/>
              <a:gd name="connsiteY0" fmla="*/ 0 h 6886135"/>
              <a:gd name="connsiteX1" fmla="*/ 5725447 w 5725447"/>
              <a:gd name="connsiteY1" fmla="*/ 0 h 6886135"/>
              <a:gd name="connsiteX2" fmla="*/ 5725447 w 5725447"/>
              <a:gd name="connsiteY2" fmla="*/ 6886135 h 6886135"/>
              <a:gd name="connsiteX3" fmla="*/ 0 w 5725447"/>
              <a:gd name="connsiteY3" fmla="*/ 6886135 h 6886135"/>
              <a:gd name="connsiteX4" fmla="*/ 9602 w 5725447"/>
              <a:gd name="connsiteY4" fmla="*/ 6872632 h 6886135"/>
              <a:gd name="connsiteX5" fmla="*/ 1061486 w 5725447"/>
              <a:gd name="connsiteY5" fmla="*/ 3429000 h 6886135"/>
              <a:gd name="connsiteX6" fmla="*/ 169807 w 5725447"/>
              <a:gd name="connsiteY6" fmla="*/ 235264 h 688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5447" h="6886135">
                <a:moveTo>
                  <a:pt x="18983" y="0"/>
                </a:moveTo>
                <a:lnTo>
                  <a:pt x="5725447" y="0"/>
                </a:lnTo>
                <a:lnTo>
                  <a:pt x="5725447" y="6886135"/>
                </a:lnTo>
                <a:lnTo>
                  <a:pt x="0" y="6886135"/>
                </a:lnTo>
                <a:lnTo>
                  <a:pt x="9602" y="6872632"/>
                </a:lnTo>
                <a:cubicBezTo>
                  <a:pt x="673707" y="5889628"/>
                  <a:pt x="1061486" y="4704599"/>
                  <a:pt x="1061486" y="3429000"/>
                </a:cubicBezTo>
                <a:cubicBezTo>
                  <a:pt x="1061486" y="2259701"/>
                  <a:pt x="735644" y="1166507"/>
                  <a:pt x="169807" y="235264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502400"/>
            <a:ext cx="4572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88" y="1098312"/>
            <a:ext cx="1333500" cy="276991"/>
          </a:xfrm>
          <a:prstGeom prst="rect">
            <a:avLst/>
          </a:prstGeom>
          <a:ln w="3175">
            <a:noFill/>
          </a:ln>
        </p:spPr>
      </p:pic>
    </p:spTree>
    <p:extLst>
      <p:ext uri="{BB962C8B-B14F-4D97-AF65-F5344CB8AC3E}">
        <p14:creationId xmlns:p14="http://schemas.microsoft.com/office/powerpoint/2010/main" val="113230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9947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 userDrawn="1"/>
        </p:nvSpPr>
        <p:spPr>
          <a:xfrm rot="10800000">
            <a:off x="0" y="-13249"/>
            <a:ext cx="7544897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4897" h="6871733">
                <a:moveTo>
                  <a:pt x="1052810" y="0"/>
                </a:moveTo>
                <a:cubicBezTo>
                  <a:pt x="1060447" y="2648"/>
                  <a:pt x="4756493" y="5863"/>
                  <a:pt x="7300868" y="3682"/>
                </a:cubicBezTo>
                <a:lnTo>
                  <a:pt x="7544897" y="3443"/>
                </a:lnTo>
                <a:lnTo>
                  <a:pt x="7544897" y="6871733"/>
                </a:lnTo>
                <a:lnTo>
                  <a:pt x="7305122" y="6871365"/>
                </a:lnTo>
                <a:lnTo>
                  <a:pt x="1039558" y="6864627"/>
                </a:lnTo>
                <a:cubicBezTo>
                  <a:pt x="484661" y="5975408"/>
                  <a:pt x="-1369" y="4909962"/>
                  <a:pt x="2" y="3375647"/>
                </a:cubicBezTo>
                <a:cubicBezTo>
                  <a:pt x="1373" y="1841332"/>
                  <a:pt x="587398" y="782302"/>
                  <a:pt x="10528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j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0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502400"/>
            <a:ext cx="457200" cy="355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</a:t>
            </a:r>
          </a:p>
        </p:txBody>
      </p:sp>
    </p:spTree>
    <p:extLst>
      <p:ext uri="{BB962C8B-B14F-4D97-AF65-F5344CB8AC3E}">
        <p14:creationId xmlns:p14="http://schemas.microsoft.com/office/powerpoint/2010/main" val="1359779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DBBDE-1FC8-4ADF-8940-08CD9C8A3B3B}" type="datetime1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892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>
          <a:xfrm rot="10800000">
            <a:off x="0" y="-13249"/>
            <a:ext cx="7544897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  <a:gd name="connsiteX0" fmla="*/ 1052810 w 7544897"/>
              <a:gd name="connsiteY0" fmla="*/ 0 h 6871733"/>
              <a:gd name="connsiteX1" fmla="*/ 7300868 w 7544897"/>
              <a:gd name="connsiteY1" fmla="*/ 3682 h 6871733"/>
              <a:gd name="connsiteX2" fmla="*/ 7544897 w 7544897"/>
              <a:gd name="connsiteY2" fmla="*/ 3443 h 6871733"/>
              <a:gd name="connsiteX3" fmla="*/ 7544897 w 7544897"/>
              <a:gd name="connsiteY3" fmla="*/ 6871733 h 6871733"/>
              <a:gd name="connsiteX4" fmla="*/ 7305122 w 7544897"/>
              <a:gd name="connsiteY4" fmla="*/ 6871365 h 6871733"/>
              <a:gd name="connsiteX5" fmla="*/ 1039558 w 7544897"/>
              <a:gd name="connsiteY5" fmla="*/ 6864627 h 6871733"/>
              <a:gd name="connsiteX6" fmla="*/ 2 w 7544897"/>
              <a:gd name="connsiteY6" fmla="*/ 3375647 h 6871733"/>
              <a:gd name="connsiteX7" fmla="*/ 1052810 w 7544897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44897" h="6871733">
                <a:moveTo>
                  <a:pt x="1052810" y="0"/>
                </a:moveTo>
                <a:cubicBezTo>
                  <a:pt x="1060447" y="2648"/>
                  <a:pt x="4756493" y="5863"/>
                  <a:pt x="7300868" y="3682"/>
                </a:cubicBezTo>
                <a:lnTo>
                  <a:pt x="7544897" y="3443"/>
                </a:lnTo>
                <a:lnTo>
                  <a:pt x="7544897" y="6871733"/>
                </a:lnTo>
                <a:lnTo>
                  <a:pt x="7305122" y="6871365"/>
                </a:lnTo>
                <a:lnTo>
                  <a:pt x="1039558" y="6864627"/>
                </a:lnTo>
                <a:cubicBezTo>
                  <a:pt x="484661" y="5975408"/>
                  <a:pt x="-1369" y="4909962"/>
                  <a:pt x="2" y="3375647"/>
                </a:cubicBezTo>
                <a:cubicBezTo>
                  <a:pt x="1373" y="1841332"/>
                  <a:pt x="587398" y="782302"/>
                  <a:pt x="10528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457200" y="2212848"/>
            <a:ext cx="5405437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0"/>
          </p:nvPr>
        </p:nvSpPr>
        <p:spPr bwMode="gray">
          <a:xfrm>
            <a:off x="457200" y="3920248"/>
            <a:ext cx="5413248" cy="13716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2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2400" spc="-30" baseline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76000"/>
              </a:lnSpc>
              <a:spcBef>
                <a:spcPts val="30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800" b="1" spc="50" baseline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6pPr>
            <a:lvl7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7pPr>
            <a:lvl8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8pPr>
            <a:lvl9pPr marL="0" indent="0">
              <a:lnSpc>
                <a:spcPct val="76000"/>
              </a:lnSpc>
              <a:spcBef>
                <a:spcPts val="600"/>
              </a:spcBef>
              <a:spcAft>
                <a:spcPts val="0"/>
              </a:spcAft>
              <a:buFont typeface="Tahoma" panose="020B0604030504040204" pitchFamily="34" charset="0"/>
              <a:buChar char="​"/>
              <a:defRPr sz="1600" b="1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8788" y="5486400"/>
            <a:ext cx="1508760" cy="121572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76000"/>
              </a:lnSpc>
              <a:spcBef>
                <a:spcPts val="0"/>
              </a:spcBef>
              <a:buNone/>
              <a:defRPr sz="1000" b="1" cap="all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DATE text</a:t>
            </a:r>
          </a:p>
        </p:txBody>
      </p:sp>
      <p:sp>
        <p:nvSpPr>
          <p:cNvPr id="21" name="TextBox 20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1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8"/>
          </a:xfrm>
          <a:prstGeom prst="rect">
            <a:avLst/>
          </a:prstGeom>
        </p:spPr>
      </p:pic>
      <p:sp>
        <p:nvSpPr>
          <p:cNvPr id="21" name="Freeform 20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7118" y="3752737"/>
            <a:ext cx="6281482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77118" y="2041227"/>
            <a:ext cx="6281482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953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" y="-13249"/>
            <a:ext cx="12192000" cy="6871733"/>
          </a:xfrm>
          <a:prstGeom prst="rect">
            <a:avLst/>
          </a:prstGeom>
          <a:gradFill>
            <a:gsLst>
              <a:gs pos="21000">
                <a:schemeClr val="tx1">
                  <a:alpha val="25000"/>
                </a:schemeClr>
              </a:gs>
              <a:gs pos="45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2" name="Freeform 31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33" name="Text Placeholder 2"/>
          <p:cNvSpPr>
            <a:spLocks noGrp="1"/>
          </p:cNvSpPr>
          <p:nvPr>
            <p:ph type="body" idx="1"/>
          </p:nvPr>
        </p:nvSpPr>
        <p:spPr>
          <a:xfrm>
            <a:off x="5377118" y="3752737"/>
            <a:ext cx="6281482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377118" y="2041227"/>
            <a:ext cx="6281482" cy="1627803"/>
          </a:xfrm>
        </p:spPr>
        <p:txBody>
          <a:bodyPr anchor="b"/>
          <a:lstStyle>
            <a:lvl1pPr algn="l"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0" name="TextBox 9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</a:t>
            </a:r>
          </a:p>
        </p:txBody>
      </p:sp>
    </p:spTree>
    <p:extLst>
      <p:ext uri="{BB962C8B-B14F-4D97-AF65-F5344CB8AC3E}">
        <p14:creationId xmlns:p14="http://schemas.microsoft.com/office/powerpoint/2010/main" val="2555010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- Circl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8764286" y="0"/>
            <a:ext cx="3427715" cy="6855430"/>
          </a:xfrm>
          <a:custGeom>
            <a:avLst/>
            <a:gdLst>
              <a:gd name="connsiteX0" fmla="*/ 3427715 w 3427715"/>
              <a:gd name="connsiteY0" fmla="*/ 0 h 6855430"/>
              <a:gd name="connsiteX1" fmla="*/ 3427715 w 3427715"/>
              <a:gd name="connsiteY1" fmla="*/ 6855430 h 6855430"/>
              <a:gd name="connsiteX2" fmla="*/ 0 w 3427715"/>
              <a:gd name="connsiteY2" fmla="*/ 3427715 h 6855430"/>
              <a:gd name="connsiteX3" fmla="*/ 3427715 w 3427715"/>
              <a:gd name="connsiteY3" fmla="*/ 0 h 6855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7715" h="6855430">
                <a:moveTo>
                  <a:pt x="3427715" y="0"/>
                </a:moveTo>
                <a:lnTo>
                  <a:pt x="3427715" y="6855430"/>
                </a:lnTo>
                <a:cubicBezTo>
                  <a:pt x="1534640" y="6855430"/>
                  <a:pt x="0" y="5320790"/>
                  <a:pt x="0" y="3427715"/>
                </a:cubicBezTo>
                <a:cubicBezTo>
                  <a:pt x="0" y="1534640"/>
                  <a:pt x="1534640" y="0"/>
                  <a:pt x="3427715" y="0"/>
                </a:cubicBezTo>
                <a:close/>
              </a:path>
            </a:pathLst>
          </a:custGeom>
          <a:solidFill>
            <a:schemeClr val="bg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7" name="Rectangle 16"/>
          <p:cNvSpPr/>
          <p:nvPr userDrawn="1"/>
        </p:nvSpPr>
        <p:spPr>
          <a:xfrm>
            <a:off x="0" y="2570"/>
            <a:ext cx="8204200" cy="6855430"/>
          </a:xfrm>
          <a:prstGeom prst="rect">
            <a:avLst/>
          </a:prstGeom>
          <a:gradFill>
            <a:gsLst>
              <a:gs pos="0">
                <a:schemeClr val="tx1">
                  <a:alpha val="57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617" y="3752737"/>
            <a:ext cx="7073483" cy="344478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1219617" y="2041227"/>
            <a:ext cx="7073483" cy="1627803"/>
          </a:xfrm>
        </p:spPr>
        <p:txBody>
          <a:bodyPr anchor="b"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Box 10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8152"/>
            <a:ext cx="1081088" cy="42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25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1"/>
          <p:cNvSpPr>
            <a:spLocks noGrp="1"/>
          </p:cNvSpPr>
          <p:nvPr>
            <p:ph type="title"/>
          </p:nvPr>
        </p:nvSpPr>
        <p:spPr>
          <a:xfrm>
            <a:off x="5422900" y="411480"/>
            <a:ext cx="63118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1"/>
          </p:nvPr>
        </p:nvSpPr>
        <p:spPr>
          <a:xfrm>
            <a:off x="5422900" y="1965960"/>
            <a:ext cx="6311898" cy="430682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1800"/>
              </a:spcBef>
              <a:buFont typeface="+mj-lt"/>
              <a:buNone/>
              <a:defRPr sz="2200" b="1">
                <a:solidFill>
                  <a:schemeClr val="accent5"/>
                </a:solidFill>
                <a:latin typeface="+mn-lt"/>
              </a:defRPr>
            </a:lvl1pPr>
            <a:lvl2pPr marL="365760" indent="-182880"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lang="en-US" sz="1600" kern="1200" spc="-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lang="en-US" sz="1600" kern="100" spc="-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4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sz="1600" b="0">
                <a:solidFill>
                  <a:schemeClr val="tx1"/>
                </a:solidFill>
                <a:latin typeface="+mn-lt"/>
              </a:defRPr>
            </a:lvl4pPr>
            <a:lvl5pPr marL="73152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.AppleSystemUIFont" charset="-120"/>
              <a:buChar char="–"/>
              <a:defRPr sz="1600" b="0">
                <a:solidFill>
                  <a:schemeClr val="tx1"/>
                </a:solidFill>
                <a:latin typeface="+mn-lt"/>
              </a:defRPr>
            </a:lvl5pPr>
            <a:lvl6pPr marL="914400" indent="-182880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600" b="0">
                <a:solidFill>
                  <a:schemeClr val="tx1"/>
                </a:solidFill>
                <a:latin typeface="+mj-lt"/>
              </a:defRPr>
            </a:lvl6pPr>
            <a:lvl7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7pPr>
            <a:lvl8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8pPr>
            <a:lvl9pPr marL="403225" indent="-114300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accent6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422900" y="1271016"/>
            <a:ext cx="6311898" cy="250073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Freeform: Shape 12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1" y="0"/>
            <a:ext cx="4648199" cy="6858000"/>
          </a:xfrm>
          <a:custGeom>
            <a:avLst/>
            <a:gdLst>
              <a:gd name="connsiteX0" fmla="*/ 0 w 4648199"/>
              <a:gd name="connsiteY0" fmla="*/ 0 h 6858000"/>
              <a:gd name="connsiteX1" fmla="*/ 3551151 w 4648199"/>
              <a:gd name="connsiteY1" fmla="*/ 0 h 6858000"/>
              <a:gd name="connsiteX2" fmla="*/ 3630865 w 4648199"/>
              <a:gd name="connsiteY2" fmla="*/ 107758 h 6858000"/>
              <a:gd name="connsiteX3" fmla="*/ 4648199 w 4648199"/>
              <a:gd name="connsiteY3" fmla="*/ 3428964 h 6858000"/>
              <a:gd name="connsiteX4" fmla="*/ 3647920 w 4648199"/>
              <a:gd name="connsiteY4" fmla="*/ 6755256 h 6858000"/>
              <a:gd name="connsiteX5" fmla="*/ 3573116 w 4648199"/>
              <a:gd name="connsiteY5" fmla="*/ 6858000 h 6858000"/>
              <a:gd name="connsiteX6" fmla="*/ 0 w 464819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48199" h="6858000">
                <a:moveTo>
                  <a:pt x="0" y="0"/>
                </a:moveTo>
                <a:lnTo>
                  <a:pt x="3551151" y="0"/>
                </a:lnTo>
                <a:lnTo>
                  <a:pt x="3630865" y="107758"/>
                </a:lnTo>
                <a:cubicBezTo>
                  <a:pt x="4252788" y="995931"/>
                  <a:pt x="4648199" y="2106551"/>
                  <a:pt x="4648199" y="3428964"/>
                </a:cubicBezTo>
                <a:cubicBezTo>
                  <a:pt x="4648199" y="4751377"/>
                  <a:pt x="4261451" y="5864580"/>
                  <a:pt x="3647920" y="6755256"/>
                </a:cubicBezTo>
                <a:lnTo>
                  <a:pt x="35731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vert="horz" wrap="square" lIns="0" tIns="0" rIns="0" bIns="0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/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8688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7354"/>
            <a:ext cx="11277599" cy="842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544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407354"/>
            <a:ext cx="11277599" cy="8420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892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11277600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649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11277600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2619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 marL="895350" indent="-141288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tabLst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6324599" y="1965960"/>
            <a:ext cx="541324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 marL="1039812" indent="-285750">
              <a:defRPr lang="en-US" sz="1600" b="0" kern="100" spc="3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887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210866D-5AB8-4697-8D8D-448AD3E202D0}" type="datetime1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Citrix Synergy 2017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DE4316-4355-4038-9262-DF05D06945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57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541324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6324599" y="1709928"/>
            <a:ext cx="541324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ight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34543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4" y="1965960"/>
            <a:ext cx="7370974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858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Text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34543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4" y="1709928"/>
            <a:ext cx="7370974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2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Text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965960"/>
            <a:ext cx="736102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8270448" y="1965960"/>
            <a:ext cx="34543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147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ext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1" y="1709928"/>
            <a:ext cx="736102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2"/>
          </p:nvPr>
        </p:nvSpPr>
        <p:spPr>
          <a:xfrm>
            <a:off x="8270448" y="1709928"/>
            <a:ext cx="34543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36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3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8270447" y="1965960"/>
            <a:ext cx="3456432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530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199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1"/>
          </p:nvPr>
        </p:nvSpPr>
        <p:spPr>
          <a:xfrm>
            <a:off x="4363823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/>
          <p:cNvSpPr>
            <a:spLocks noGrp="1"/>
          </p:cNvSpPr>
          <p:nvPr>
            <p:ph idx="12"/>
          </p:nvPr>
        </p:nvSpPr>
        <p:spPr>
          <a:xfrm>
            <a:off x="8270447" y="1709928"/>
            <a:ext cx="3456432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9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2476498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3390900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6324598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258296" y="1965960"/>
            <a:ext cx="2476499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11277599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0866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2476498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7599" cy="842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Content Placeholder 2"/>
          <p:cNvSpPr>
            <a:spLocks noGrp="1"/>
          </p:cNvSpPr>
          <p:nvPr>
            <p:ph idx="11"/>
          </p:nvPr>
        </p:nvSpPr>
        <p:spPr>
          <a:xfrm>
            <a:off x="3390900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2"/>
          </p:nvPr>
        </p:nvSpPr>
        <p:spPr>
          <a:xfrm>
            <a:off x="6324598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3"/>
          </p:nvPr>
        </p:nvSpPr>
        <p:spPr>
          <a:xfrm>
            <a:off x="9258296" y="1709928"/>
            <a:ext cx="2476499" cy="4553712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057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4513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full page)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6845"/>
            <a:ext cx="10515600" cy="72199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878840"/>
            <a:ext cx="10515600" cy="577088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1pPr>
            <a:lvl2pPr marL="4572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2pPr>
            <a:lvl3pPr marL="9144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3pPr>
            <a:lvl4pPr marL="13716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4pPr>
            <a:lvl5pPr marL="18288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45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5143058" y="1965960"/>
            <a:ext cx="6591744" cy="430682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+mn-lt"/>
              </a:defRPr>
            </a:lvl2pPr>
            <a:lvl3pPr>
              <a:defRPr sz="1600">
                <a:solidFill>
                  <a:schemeClr val="tx1"/>
                </a:solidFill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21"/>
          <p:cNvSpPr>
            <a:spLocks noGrp="1"/>
          </p:cNvSpPr>
          <p:nvPr>
            <p:ph type="title"/>
          </p:nvPr>
        </p:nvSpPr>
        <p:spPr>
          <a:xfrm>
            <a:off x="5143059" y="411480"/>
            <a:ext cx="6584648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143057" y="1271016"/>
            <a:ext cx="6591745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1" y="0"/>
            <a:ext cx="4767575" cy="6858000"/>
          </a:xfrm>
          <a:custGeom>
            <a:avLst/>
            <a:gdLst>
              <a:gd name="connsiteX0" fmla="*/ 0 w 4767575"/>
              <a:gd name="connsiteY0" fmla="*/ 0 h 6858000"/>
              <a:gd name="connsiteX1" fmla="*/ 4767575 w 4767575"/>
              <a:gd name="connsiteY1" fmla="*/ 0 h 6858000"/>
              <a:gd name="connsiteX2" fmla="*/ 4651359 w 4767575"/>
              <a:gd name="connsiteY2" fmla="*/ 226908 h 6858000"/>
              <a:gd name="connsiteX3" fmla="*/ 3923030 w 4767575"/>
              <a:gd name="connsiteY3" fmla="*/ 3429000 h 6858000"/>
              <a:gd name="connsiteX4" fmla="*/ 4651359 w 4767575"/>
              <a:gd name="connsiteY4" fmla="*/ 6631092 h 6858000"/>
              <a:gd name="connsiteX5" fmla="*/ 4767575 w 4767575"/>
              <a:gd name="connsiteY5" fmla="*/ 6858000 h 6858000"/>
              <a:gd name="connsiteX6" fmla="*/ 0 w 476757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67575" h="6858000">
                <a:moveTo>
                  <a:pt x="0" y="0"/>
                </a:moveTo>
                <a:lnTo>
                  <a:pt x="4767575" y="0"/>
                </a:lnTo>
                <a:lnTo>
                  <a:pt x="4651359" y="226908"/>
                </a:lnTo>
                <a:cubicBezTo>
                  <a:pt x="4184601" y="1195589"/>
                  <a:pt x="3923030" y="2281748"/>
                  <a:pt x="3923030" y="3429000"/>
                </a:cubicBezTo>
                <a:cubicBezTo>
                  <a:pt x="3923030" y="4576252"/>
                  <a:pt x="4184601" y="5662411"/>
                  <a:pt x="4651359" y="6631092"/>
                </a:cubicBezTo>
                <a:lnTo>
                  <a:pt x="47675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</a:t>
            </a:r>
            <a:br>
              <a:rPr lang="en-US" dirty="0"/>
            </a:br>
            <a:r>
              <a:rPr lang="en-US" dirty="0"/>
              <a:t>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27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965960"/>
            <a:ext cx="5791200" cy="4306824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1" y="411480"/>
            <a:ext cx="5791199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57199" y="1271016"/>
            <a:ext cx="5791201" cy="249299"/>
          </a:xfrm>
        </p:spPr>
        <p:txBody>
          <a:bodyPr wrap="square">
            <a:spAutoFit/>
          </a:bodyPr>
          <a:lstStyle>
            <a:lvl1pPr marL="0" indent="0">
              <a:buNone/>
              <a:defRPr sz="18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248400" y="1203960"/>
            <a:ext cx="5943600" cy="5654040"/>
          </a:xfrm>
          <a:custGeom>
            <a:avLst/>
            <a:gdLst>
              <a:gd name="connsiteX0" fmla="*/ 3627120 w 5943600"/>
              <a:gd name="connsiteY0" fmla="*/ 0 h 5654040"/>
              <a:gd name="connsiteX1" fmla="*/ 5934305 w 5943600"/>
              <a:gd name="connsiteY1" fmla="*/ 828258 h 5654040"/>
              <a:gd name="connsiteX2" fmla="*/ 5943600 w 5943600"/>
              <a:gd name="connsiteY2" fmla="*/ 836706 h 5654040"/>
              <a:gd name="connsiteX3" fmla="*/ 5943600 w 5943600"/>
              <a:gd name="connsiteY3" fmla="*/ 5654040 h 5654040"/>
              <a:gd name="connsiteX4" fmla="*/ 618825 w 5943600"/>
              <a:gd name="connsiteY4" fmla="*/ 5654040 h 5654040"/>
              <a:gd name="connsiteX5" fmla="*/ 437774 w 5943600"/>
              <a:gd name="connsiteY5" fmla="*/ 5356021 h 5654040"/>
              <a:gd name="connsiteX6" fmla="*/ 0 w 5943600"/>
              <a:gd name="connsiteY6" fmla="*/ 3627120 h 5654040"/>
              <a:gd name="connsiteX7" fmla="*/ 3627120 w 5943600"/>
              <a:gd name="connsiteY7" fmla="*/ 0 h 565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43600" h="5654040">
                <a:moveTo>
                  <a:pt x="3627120" y="0"/>
                </a:moveTo>
                <a:cubicBezTo>
                  <a:pt x="4503521" y="0"/>
                  <a:pt x="5307325" y="310828"/>
                  <a:pt x="5934305" y="828258"/>
                </a:cubicBezTo>
                <a:lnTo>
                  <a:pt x="5943600" y="836706"/>
                </a:lnTo>
                <a:lnTo>
                  <a:pt x="5943600" y="5654040"/>
                </a:lnTo>
                <a:lnTo>
                  <a:pt x="618825" y="5654040"/>
                </a:lnTo>
                <a:lnTo>
                  <a:pt x="437774" y="5356021"/>
                </a:lnTo>
                <a:cubicBezTo>
                  <a:pt x="158586" y="4842083"/>
                  <a:pt x="0" y="4253121"/>
                  <a:pt x="0" y="3627120"/>
                </a:cubicBezTo>
                <a:cubicBezTo>
                  <a:pt x="0" y="1623917"/>
                  <a:pt x="1623917" y="0"/>
                  <a:pt x="362712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909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 userDrawn="1"/>
        </p:nvSpPr>
        <p:spPr>
          <a:xfrm>
            <a:off x="0" y="1242742"/>
            <a:ext cx="6248400" cy="5615258"/>
          </a:xfrm>
          <a:custGeom>
            <a:avLst/>
            <a:gdLst>
              <a:gd name="connsiteX0" fmla="*/ 2601642 w 6248400"/>
              <a:gd name="connsiteY0" fmla="*/ 0 h 5615258"/>
              <a:gd name="connsiteX1" fmla="*/ 6248400 w 6248400"/>
              <a:gd name="connsiteY1" fmla="*/ 3646758 h 5615258"/>
              <a:gd name="connsiteX2" fmla="*/ 5808256 w 6248400"/>
              <a:gd name="connsiteY2" fmla="*/ 5385020 h 5615258"/>
              <a:gd name="connsiteX3" fmla="*/ 5668383 w 6248400"/>
              <a:gd name="connsiteY3" fmla="*/ 5615258 h 5615258"/>
              <a:gd name="connsiteX4" fmla="*/ 0 w 6248400"/>
              <a:gd name="connsiteY4" fmla="*/ 5615258 h 5615258"/>
              <a:gd name="connsiteX5" fmla="*/ 0 w 6248400"/>
              <a:gd name="connsiteY5" fmla="*/ 1093412 h 5615258"/>
              <a:gd name="connsiteX6" fmla="*/ 22995 w 6248400"/>
              <a:gd name="connsiteY6" fmla="*/ 1068111 h 5615258"/>
              <a:gd name="connsiteX7" fmla="*/ 2601642 w 6248400"/>
              <a:gd name="connsiteY7" fmla="*/ 0 h 56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48400" h="5615258">
                <a:moveTo>
                  <a:pt x="2601642" y="0"/>
                </a:moveTo>
                <a:cubicBezTo>
                  <a:pt x="4615691" y="0"/>
                  <a:pt x="6248400" y="1632709"/>
                  <a:pt x="6248400" y="3646758"/>
                </a:cubicBezTo>
                <a:cubicBezTo>
                  <a:pt x="6248400" y="4276149"/>
                  <a:pt x="6088956" y="4868299"/>
                  <a:pt x="5808256" y="5385020"/>
                </a:cubicBezTo>
                <a:lnTo>
                  <a:pt x="5668383" y="5615258"/>
                </a:lnTo>
                <a:lnTo>
                  <a:pt x="0" y="5615258"/>
                </a:lnTo>
                <a:lnTo>
                  <a:pt x="0" y="1093412"/>
                </a:lnTo>
                <a:lnTo>
                  <a:pt x="22995" y="1068111"/>
                </a:lnTo>
                <a:cubicBezTo>
                  <a:pt x="682928" y="408178"/>
                  <a:pt x="1594618" y="0"/>
                  <a:pt x="26016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2504661"/>
            <a:ext cx="4572000" cy="3657600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TextBox 6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1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1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</a:t>
            </a:r>
          </a:p>
        </p:txBody>
      </p:sp>
    </p:spTree>
    <p:extLst>
      <p:ext uri="{BB962C8B-B14F-4D97-AF65-F5344CB8AC3E}">
        <p14:creationId xmlns:p14="http://schemas.microsoft.com/office/powerpoint/2010/main" val="3948237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/>
          <p:nvPr userDrawn="1"/>
        </p:nvSpPr>
        <p:spPr>
          <a:xfrm>
            <a:off x="2" y="613487"/>
            <a:ext cx="7148944" cy="6244513"/>
          </a:xfrm>
          <a:custGeom>
            <a:avLst/>
            <a:gdLst>
              <a:gd name="connsiteX0" fmla="*/ 0 w 7851286"/>
              <a:gd name="connsiteY0" fmla="*/ 0 h 6858000"/>
              <a:gd name="connsiteX1" fmla="*/ 1 w 7851286"/>
              <a:gd name="connsiteY1" fmla="*/ 0 h 6858000"/>
              <a:gd name="connsiteX2" fmla="*/ 7833487 w 7851286"/>
              <a:gd name="connsiteY2" fmla="*/ 6717930 h 6858000"/>
              <a:gd name="connsiteX3" fmla="*/ 7851286 w 7851286"/>
              <a:gd name="connsiteY3" fmla="*/ 6858000 h 6858000"/>
              <a:gd name="connsiteX4" fmla="*/ 0 w 7851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1286" h="6858000">
                <a:moveTo>
                  <a:pt x="0" y="0"/>
                </a:moveTo>
                <a:lnTo>
                  <a:pt x="1" y="0"/>
                </a:lnTo>
                <a:cubicBezTo>
                  <a:pt x="3966426" y="0"/>
                  <a:pt x="7252255" y="2913977"/>
                  <a:pt x="7833487" y="6717930"/>
                </a:cubicBezTo>
                <a:lnTo>
                  <a:pt x="78512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13" name="TextBox 12"/>
          <p:cNvSpPr txBox="1"/>
          <p:nvPr userDrawn="1"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1">
                    <a:alpha val="70000"/>
                  </a:schemeClr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1">
                  <a:alpha val="70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 userDrawn="1"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1">
                    <a:alpha val="70000"/>
                  </a:schemeClr>
                </a:solidFill>
                <a:latin typeface="+mj-lt"/>
                <a:ea typeface="Arial"/>
                <a:cs typeface="Arial"/>
              </a:rPr>
              <a:t>© 2017 Citrix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2451652"/>
            <a:ext cx="4114800" cy="3750365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1924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1"/>
          <p:cNvSpPr>
            <a:spLocks noGrp="1"/>
          </p:cNvSpPr>
          <p:nvPr>
            <p:ph type="title" hasCustomPrompt="1"/>
          </p:nvPr>
        </p:nvSpPr>
        <p:spPr>
          <a:xfrm>
            <a:off x="637032" y="1143000"/>
            <a:ext cx="4572000" cy="4572000"/>
          </a:xfrm>
        </p:spPr>
        <p:txBody>
          <a:bodyPr wrap="square" anchor="ctr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 hasCustomPrompt="1"/>
          </p:nvPr>
        </p:nvSpPr>
        <p:spPr>
          <a:xfrm>
            <a:off x="6248400" y="0"/>
            <a:ext cx="5943600" cy="6400800"/>
          </a:xfrm>
          <a:custGeom>
            <a:avLst/>
            <a:gdLst>
              <a:gd name="connsiteX0" fmla="*/ 1260683 w 5943600"/>
              <a:gd name="connsiteY0" fmla="*/ 0 h 6400800"/>
              <a:gd name="connsiteX1" fmla="*/ 5943600 w 5943600"/>
              <a:gd name="connsiteY1" fmla="*/ 0 h 6400800"/>
              <a:gd name="connsiteX2" fmla="*/ 5943600 w 5943600"/>
              <a:gd name="connsiteY2" fmla="*/ 5583883 h 6400800"/>
              <a:gd name="connsiteX3" fmla="*/ 5719639 w 5943600"/>
              <a:gd name="connsiteY3" fmla="*/ 5753462 h 6400800"/>
              <a:gd name="connsiteX4" fmla="*/ 3645307 w 5943600"/>
              <a:gd name="connsiteY4" fmla="*/ 6400800 h 6400800"/>
              <a:gd name="connsiteX5" fmla="*/ 0 w 5943600"/>
              <a:gd name="connsiteY5" fmla="*/ 2755493 h 6400800"/>
              <a:gd name="connsiteX6" fmla="*/ 1178146 w 5943600"/>
              <a:gd name="connsiteY6" fmla="*/ 71927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43600" h="6400800">
                <a:moveTo>
                  <a:pt x="1260683" y="0"/>
                </a:moveTo>
                <a:lnTo>
                  <a:pt x="5943600" y="0"/>
                </a:lnTo>
                <a:lnTo>
                  <a:pt x="5943600" y="5583883"/>
                </a:lnTo>
                <a:lnTo>
                  <a:pt x="5719639" y="5753462"/>
                </a:lnTo>
                <a:cubicBezTo>
                  <a:pt x="5130839" y="6161630"/>
                  <a:pt x="4416004" y="6400800"/>
                  <a:pt x="3645307" y="6400800"/>
                </a:cubicBezTo>
                <a:cubicBezTo>
                  <a:pt x="1632059" y="6400800"/>
                  <a:pt x="0" y="4768741"/>
                  <a:pt x="0" y="2755493"/>
                </a:cubicBezTo>
                <a:cubicBezTo>
                  <a:pt x="0" y="1693820"/>
                  <a:pt x="453863" y="738151"/>
                  <a:pt x="1178146" y="71927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875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 userDrawn="1"/>
        </p:nvSpPr>
        <p:spPr>
          <a:xfrm>
            <a:off x="1320800" y="0"/>
            <a:ext cx="9550400" cy="6858000"/>
          </a:xfrm>
          <a:custGeom>
            <a:avLst/>
            <a:gdLst>
              <a:gd name="connsiteX0" fmla="*/ 1453610 w 9550400"/>
              <a:gd name="connsiteY0" fmla="*/ 0 h 6858000"/>
              <a:gd name="connsiteX1" fmla="*/ 8096791 w 9550400"/>
              <a:gd name="connsiteY1" fmla="*/ 0 h 6858000"/>
              <a:gd name="connsiteX2" fmla="*/ 8151776 w 9550400"/>
              <a:gd name="connsiteY2" fmla="*/ 52424 h 6858000"/>
              <a:gd name="connsiteX3" fmla="*/ 9550400 w 9550400"/>
              <a:gd name="connsiteY3" fmla="*/ 3429000 h 6858000"/>
              <a:gd name="connsiteX4" fmla="*/ 8151776 w 9550400"/>
              <a:gd name="connsiteY4" fmla="*/ 6805576 h 6858000"/>
              <a:gd name="connsiteX5" fmla="*/ 8096791 w 9550400"/>
              <a:gd name="connsiteY5" fmla="*/ 6858000 h 6858000"/>
              <a:gd name="connsiteX6" fmla="*/ 1453610 w 9550400"/>
              <a:gd name="connsiteY6" fmla="*/ 6858000 h 6858000"/>
              <a:gd name="connsiteX7" fmla="*/ 1398624 w 9550400"/>
              <a:gd name="connsiteY7" fmla="*/ 6805576 h 6858000"/>
              <a:gd name="connsiteX8" fmla="*/ 0 w 9550400"/>
              <a:gd name="connsiteY8" fmla="*/ 3429000 h 6858000"/>
              <a:gd name="connsiteX9" fmla="*/ 1398624 w 9550400"/>
              <a:gd name="connsiteY9" fmla="*/ 5242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550400" h="6858000">
                <a:moveTo>
                  <a:pt x="1453610" y="0"/>
                </a:moveTo>
                <a:lnTo>
                  <a:pt x="8096791" y="0"/>
                </a:lnTo>
                <a:lnTo>
                  <a:pt x="8151776" y="52424"/>
                </a:lnTo>
                <a:cubicBezTo>
                  <a:pt x="9015917" y="916565"/>
                  <a:pt x="9550400" y="2110365"/>
                  <a:pt x="9550400" y="3429000"/>
                </a:cubicBezTo>
                <a:cubicBezTo>
                  <a:pt x="9550400" y="4747635"/>
                  <a:pt x="9015917" y="5941435"/>
                  <a:pt x="8151776" y="6805576"/>
                </a:cubicBezTo>
                <a:lnTo>
                  <a:pt x="8096791" y="6858000"/>
                </a:lnTo>
                <a:lnTo>
                  <a:pt x="1453610" y="6858000"/>
                </a:lnTo>
                <a:lnTo>
                  <a:pt x="1398624" y="6805576"/>
                </a:lnTo>
                <a:cubicBezTo>
                  <a:pt x="534483" y="5941435"/>
                  <a:pt x="0" y="4747635"/>
                  <a:pt x="0" y="3429000"/>
                </a:cubicBezTo>
                <a:cubicBezTo>
                  <a:pt x="0" y="2110365"/>
                  <a:pt x="534483" y="916565"/>
                  <a:pt x="1398624" y="5242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073965" y="914400"/>
            <a:ext cx="8044071" cy="50292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Aft>
                <a:spcPts val="200"/>
              </a:spcAft>
              <a:buFont typeface="Tahoma" panose="020B0604030504040204" pitchFamily="34" charset="0"/>
              <a:buChar char="​"/>
              <a:defRPr sz="4800" b="1">
                <a:solidFill>
                  <a:schemeClr val="bg1"/>
                </a:solidFill>
                <a:latin typeface="+mj-lt"/>
              </a:defRPr>
            </a:lvl1pPr>
            <a:lvl2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2400" b="0" spc="50" baseline="0">
                <a:solidFill>
                  <a:schemeClr val="tx1"/>
                </a:solidFill>
                <a:latin typeface="+mn-lt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800"/>
              </a:spcAft>
              <a:buFont typeface="Tahoma" panose="020B0604030504040204" pitchFamily="34" charset="0"/>
              <a:buChar char="​"/>
              <a:defRPr sz="1800" b="1">
                <a:solidFill>
                  <a:schemeClr val="bg2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794240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>
          <a:xfrm>
            <a:off x="4829982" y="-13249"/>
            <a:ext cx="7362019" cy="6871733"/>
          </a:xfrm>
          <a:custGeom>
            <a:avLst/>
            <a:gdLst>
              <a:gd name="connsiteX0" fmla="*/ 869932 w 7362019"/>
              <a:gd name="connsiteY0" fmla="*/ 0 h 6871733"/>
              <a:gd name="connsiteX1" fmla="*/ 7117990 w 7362019"/>
              <a:gd name="connsiteY1" fmla="*/ 3682 h 6871733"/>
              <a:gd name="connsiteX2" fmla="*/ 7362019 w 7362019"/>
              <a:gd name="connsiteY2" fmla="*/ 3443 h 6871733"/>
              <a:gd name="connsiteX3" fmla="*/ 7362019 w 7362019"/>
              <a:gd name="connsiteY3" fmla="*/ 6871733 h 6871733"/>
              <a:gd name="connsiteX4" fmla="*/ 7122244 w 7362019"/>
              <a:gd name="connsiteY4" fmla="*/ 6871365 h 6871733"/>
              <a:gd name="connsiteX5" fmla="*/ 856680 w 7362019"/>
              <a:gd name="connsiteY5" fmla="*/ 6864627 h 6871733"/>
              <a:gd name="connsiteX6" fmla="*/ 4 w 7362019"/>
              <a:gd name="connsiteY6" fmla="*/ 3440961 h 6871733"/>
              <a:gd name="connsiteX7" fmla="*/ 869932 w 7362019"/>
              <a:gd name="connsiteY7" fmla="*/ 0 h 6871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2019" h="6871733">
                <a:moveTo>
                  <a:pt x="869932" y="0"/>
                </a:moveTo>
                <a:cubicBezTo>
                  <a:pt x="877569" y="2648"/>
                  <a:pt x="4573615" y="5863"/>
                  <a:pt x="7117990" y="3682"/>
                </a:cubicBezTo>
                <a:lnTo>
                  <a:pt x="7362019" y="3443"/>
                </a:lnTo>
                <a:lnTo>
                  <a:pt x="7362019" y="6871733"/>
                </a:lnTo>
                <a:lnTo>
                  <a:pt x="7122244" y="6871365"/>
                </a:lnTo>
                <a:cubicBezTo>
                  <a:pt x="4594224" y="6867799"/>
                  <a:pt x="911250" y="6868798"/>
                  <a:pt x="856680" y="6864627"/>
                </a:cubicBezTo>
                <a:cubicBezTo>
                  <a:pt x="354034" y="5897031"/>
                  <a:pt x="-1367" y="4661768"/>
                  <a:pt x="4" y="3440961"/>
                </a:cubicBezTo>
                <a:cubicBezTo>
                  <a:pt x="1375" y="2220154"/>
                  <a:pt x="404520" y="939057"/>
                  <a:pt x="86993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92871" y="1157288"/>
            <a:ext cx="5405437" cy="3473176"/>
          </a:xfrm>
        </p:spPr>
        <p:txBody>
          <a:bodyPr anchor="ctr">
            <a:normAutofit/>
          </a:bodyPr>
          <a:lstStyle>
            <a:lvl1pPr marL="0" indent="0">
              <a:lnSpc>
                <a:spcPct val="85000"/>
              </a:lnSpc>
              <a:defRPr sz="4800" b="1" spc="-3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92872" y="4786720"/>
            <a:ext cx="5405436" cy="332399"/>
          </a:xfrm>
        </p:spPr>
        <p:txBody>
          <a:bodyPr>
            <a:noAutofit/>
          </a:bodyPr>
          <a:lstStyle>
            <a:lvl1pPr marL="0" indent="0">
              <a:buNone/>
              <a:defRPr sz="2400" spc="-3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3" hasCustomPrompt="1"/>
          </p:nvPr>
        </p:nvSpPr>
        <p:spPr>
          <a:xfrm>
            <a:off x="919008" y="1157288"/>
            <a:ext cx="4503738" cy="4503737"/>
          </a:xfrm>
          <a:prstGeom prst="ellipse">
            <a:avLst/>
          </a:prstGeom>
          <a:solidFill>
            <a:schemeClr val="bg2"/>
          </a:solidFill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/>
              <a:t>Drag picture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11276005" y="6504258"/>
            <a:ext cx="624830" cy="24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51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858000" y="1709928"/>
            <a:ext cx="4873752" cy="4544568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4552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816100"/>
            <a:ext cx="5041900" cy="5041900"/>
          </a:xfrm>
          <a:custGeom>
            <a:avLst/>
            <a:gdLst>
              <a:gd name="connsiteX0" fmla="*/ 0 w 5041900"/>
              <a:gd name="connsiteY0" fmla="*/ 0 h 5041900"/>
              <a:gd name="connsiteX1" fmla="*/ 5041900 w 5041900"/>
              <a:gd name="connsiteY1" fmla="*/ 5041900 h 5041900"/>
              <a:gd name="connsiteX2" fmla="*/ 0 w 5041900"/>
              <a:gd name="connsiteY2" fmla="*/ 5041900 h 5041900"/>
              <a:gd name="connsiteX3" fmla="*/ 0 w 5041900"/>
              <a:gd name="connsiteY3" fmla="*/ 0 h 504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1900" h="5041900">
                <a:moveTo>
                  <a:pt x="0" y="0"/>
                </a:moveTo>
                <a:cubicBezTo>
                  <a:pt x="2784564" y="0"/>
                  <a:pt x="5041900" y="2257337"/>
                  <a:pt x="5041900" y="5041900"/>
                </a:cubicBezTo>
                <a:lnTo>
                  <a:pt x="0" y="50419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4073193" y="1899140"/>
            <a:ext cx="2300287" cy="2300288"/>
          </a:xfrm>
          <a:prstGeom prst="ellipse">
            <a:avLst/>
          </a:prstGeom>
          <a:solidFill>
            <a:schemeClr val="bg1"/>
          </a:solidFill>
          <a:effectLst>
            <a:outerShdw blurRad="203200" dist="50800" dir="5400000" algn="ctr" rotWithShape="0">
              <a:srgbClr val="000000">
                <a:alpha val="15000"/>
              </a:srgbClr>
            </a:outerShdw>
          </a:effectLst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/>
              <a:t>Drag logo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810501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709928"/>
            <a:ext cx="4873752" cy="4553712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21"/>
          <p:cNvSpPr>
            <a:spLocks noGrp="1"/>
          </p:cNvSpPr>
          <p:nvPr>
            <p:ph type="title"/>
          </p:nvPr>
        </p:nvSpPr>
        <p:spPr>
          <a:xfrm>
            <a:off x="457200" y="411480"/>
            <a:ext cx="11274552" cy="842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5753137" y="1899140"/>
            <a:ext cx="2300287" cy="2300288"/>
          </a:xfrm>
          <a:prstGeom prst="ellipse">
            <a:avLst/>
          </a:prstGeom>
          <a:solidFill>
            <a:schemeClr val="bg1"/>
          </a:solidFill>
          <a:effectLst>
            <a:outerShdw blurRad="203200" dist="50800" dir="5400000" algn="ctr" rotWithShape="0">
              <a:srgbClr val="000000">
                <a:alpha val="15000"/>
              </a:srgbClr>
            </a:outerShdw>
          </a:effectLst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lang="en-US" dirty="0"/>
              <a:t>Drag logo to placeholder or </a:t>
            </a:r>
            <a:br>
              <a:rPr lang="en-US" dirty="0"/>
            </a:br>
            <a:r>
              <a:rPr lang="en-US" dirty="0"/>
              <a:t>click icon to add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7137400" y="1803400"/>
            <a:ext cx="5054600" cy="5054600"/>
          </a:xfrm>
          <a:custGeom>
            <a:avLst/>
            <a:gdLst>
              <a:gd name="connsiteX0" fmla="*/ 5054600 w 5054600"/>
              <a:gd name="connsiteY0" fmla="*/ 0 h 5054600"/>
              <a:gd name="connsiteX1" fmla="*/ 5054600 w 5054600"/>
              <a:gd name="connsiteY1" fmla="*/ 5054600 h 5054600"/>
              <a:gd name="connsiteX2" fmla="*/ 0 w 5054600"/>
              <a:gd name="connsiteY2" fmla="*/ 5054600 h 5054600"/>
              <a:gd name="connsiteX3" fmla="*/ 5054600 w 5054600"/>
              <a:gd name="connsiteY3" fmla="*/ 0 h 505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4600" h="5054600">
                <a:moveTo>
                  <a:pt x="5054600" y="0"/>
                </a:moveTo>
                <a:lnTo>
                  <a:pt x="5054600" y="5054600"/>
                </a:lnTo>
                <a:lnTo>
                  <a:pt x="0" y="5054600"/>
                </a:lnTo>
                <a:cubicBezTo>
                  <a:pt x="0" y="2263022"/>
                  <a:pt x="2263022" y="0"/>
                  <a:pt x="50546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96532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:9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67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ckquo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B5D39-64CA-4015-BF41-AF3AEBD04B97}" type="datetime1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159060"/>
            <a:ext cx="1384300" cy="245104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384300" y="2159060"/>
            <a:ext cx="9423400" cy="245104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807700" y="2159059"/>
            <a:ext cx="1384300" cy="2451041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384300" y="2159059"/>
            <a:ext cx="9423400" cy="2451041"/>
          </a:xfrm>
        </p:spPr>
        <p:txBody>
          <a:bodyPr anchor="ctr"/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  <a:lvl2pPr marL="457200" indent="0" algn="ctr">
              <a:buNone/>
              <a:defRPr i="1">
                <a:solidFill>
                  <a:schemeClr val="bg1"/>
                </a:solidFill>
              </a:defRPr>
            </a:lvl2pPr>
            <a:lvl3pPr marL="914400" indent="0" algn="ctr">
              <a:buNone/>
              <a:defRPr i="1">
                <a:solidFill>
                  <a:schemeClr val="bg1"/>
                </a:solidFill>
              </a:defRPr>
            </a:lvl3pPr>
            <a:lvl4pPr marL="1371600" indent="0" algn="ctr">
              <a:buNone/>
              <a:defRPr i="1">
                <a:solidFill>
                  <a:schemeClr val="bg1"/>
                </a:solidFill>
              </a:defRPr>
            </a:lvl4pPr>
            <a:lvl5pPr marL="1828800" indent="0" algn="ctr">
              <a:buNone/>
              <a:defRPr i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61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:3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/>
          <p:cNvSpPr>
            <a:spLocks noGrp="1"/>
          </p:cNvSpPr>
          <p:nvPr>
            <p:ph type="media" sz="quarter" idx="10"/>
          </p:nvPr>
        </p:nvSpPr>
        <p:spPr>
          <a:xfrm>
            <a:off x="2085975" y="421481"/>
            <a:ext cx="8020050" cy="6015038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798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>
            <a:grpSpLocks noChangeAspect="1"/>
          </p:cNvGrpSpPr>
          <p:nvPr userDrawn="1"/>
        </p:nvGrpSpPr>
        <p:grpSpPr bwMode="auto">
          <a:xfrm>
            <a:off x="4217340" y="2718924"/>
            <a:ext cx="3809572" cy="1420152"/>
            <a:chOff x="2429" y="1634"/>
            <a:chExt cx="2822" cy="1052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/>
          </p:nvSpPr>
          <p:spPr bwMode="auto">
            <a:xfrm>
              <a:off x="2429" y="1634"/>
              <a:ext cx="2822" cy="10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013" y="1634"/>
              <a:ext cx="199" cy="196"/>
            </a:xfrm>
            <a:custGeom>
              <a:avLst/>
              <a:gdLst>
                <a:gd name="T0" fmla="*/ 98 w 199"/>
                <a:gd name="T1" fmla="*/ 196 h 196"/>
                <a:gd name="T2" fmla="*/ 98 w 199"/>
                <a:gd name="T3" fmla="*/ 196 h 196"/>
                <a:gd name="T4" fmla="*/ 118 w 199"/>
                <a:gd name="T5" fmla="*/ 194 h 196"/>
                <a:gd name="T6" fmla="*/ 139 w 199"/>
                <a:gd name="T7" fmla="*/ 188 h 196"/>
                <a:gd name="T8" fmla="*/ 155 w 199"/>
                <a:gd name="T9" fmla="*/ 180 h 196"/>
                <a:gd name="T10" fmla="*/ 169 w 199"/>
                <a:gd name="T11" fmla="*/ 168 h 196"/>
                <a:gd name="T12" fmla="*/ 181 w 199"/>
                <a:gd name="T13" fmla="*/ 152 h 196"/>
                <a:gd name="T14" fmla="*/ 191 w 199"/>
                <a:gd name="T15" fmla="*/ 136 h 196"/>
                <a:gd name="T16" fmla="*/ 197 w 199"/>
                <a:gd name="T17" fmla="*/ 118 h 196"/>
                <a:gd name="T18" fmla="*/ 199 w 199"/>
                <a:gd name="T19" fmla="*/ 98 h 196"/>
                <a:gd name="T20" fmla="*/ 199 w 199"/>
                <a:gd name="T21" fmla="*/ 98 h 196"/>
                <a:gd name="T22" fmla="*/ 197 w 199"/>
                <a:gd name="T23" fmla="*/ 78 h 196"/>
                <a:gd name="T24" fmla="*/ 191 w 199"/>
                <a:gd name="T25" fmla="*/ 60 h 196"/>
                <a:gd name="T26" fmla="*/ 181 w 199"/>
                <a:gd name="T27" fmla="*/ 42 h 196"/>
                <a:gd name="T28" fmla="*/ 169 w 199"/>
                <a:gd name="T29" fmla="*/ 28 h 196"/>
                <a:gd name="T30" fmla="*/ 155 w 199"/>
                <a:gd name="T31" fmla="*/ 16 h 196"/>
                <a:gd name="T32" fmla="*/ 139 w 199"/>
                <a:gd name="T33" fmla="*/ 6 h 196"/>
                <a:gd name="T34" fmla="*/ 118 w 199"/>
                <a:gd name="T35" fmla="*/ 2 h 196"/>
                <a:gd name="T36" fmla="*/ 98 w 199"/>
                <a:gd name="T37" fmla="*/ 0 h 196"/>
                <a:gd name="T38" fmla="*/ 98 w 199"/>
                <a:gd name="T39" fmla="*/ 0 h 196"/>
                <a:gd name="T40" fmla="*/ 78 w 199"/>
                <a:gd name="T41" fmla="*/ 2 h 196"/>
                <a:gd name="T42" fmla="*/ 60 w 199"/>
                <a:gd name="T43" fmla="*/ 6 h 196"/>
                <a:gd name="T44" fmla="*/ 44 w 199"/>
                <a:gd name="T45" fmla="*/ 16 h 196"/>
                <a:gd name="T46" fmla="*/ 30 w 199"/>
                <a:gd name="T47" fmla="*/ 28 h 196"/>
                <a:gd name="T48" fmla="*/ 18 w 199"/>
                <a:gd name="T49" fmla="*/ 42 h 196"/>
                <a:gd name="T50" fmla="*/ 8 w 199"/>
                <a:gd name="T51" fmla="*/ 60 h 196"/>
                <a:gd name="T52" fmla="*/ 2 w 199"/>
                <a:gd name="T53" fmla="*/ 78 h 196"/>
                <a:gd name="T54" fmla="*/ 0 w 199"/>
                <a:gd name="T55" fmla="*/ 98 h 196"/>
                <a:gd name="T56" fmla="*/ 0 w 199"/>
                <a:gd name="T57" fmla="*/ 98 h 196"/>
                <a:gd name="T58" fmla="*/ 2 w 199"/>
                <a:gd name="T59" fmla="*/ 118 h 196"/>
                <a:gd name="T60" fmla="*/ 8 w 199"/>
                <a:gd name="T61" fmla="*/ 136 h 196"/>
                <a:gd name="T62" fmla="*/ 18 w 199"/>
                <a:gd name="T63" fmla="*/ 152 h 196"/>
                <a:gd name="T64" fmla="*/ 30 w 199"/>
                <a:gd name="T65" fmla="*/ 168 h 196"/>
                <a:gd name="T66" fmla="*/ 44 w 199"/>
                <a:gd name="T67" fmla="*/ 180 h 196"/>
                <a:gd name="T68" fmla="*/ 60 w 199"/>
                <a:gd name="T69" fmla="*/ 188 h 196"/>
                <a:gd name="T70" fmla="*/ 78 w 199"/>
                <a:gd name="T71" fmla="*/ 194 h 196"/>
                <a:gd name="T72" fmla="*/ 98 w 199"/>
                <a:gd name="T73" fmla="*/ 196 h 196"/>
                <a:gd name="T74" fmla="*/ 98 w 199"/>
                <a:gd name="T75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9" h="196">
                  <a:moveTo>
                    <a:pt x="98" y="196"/>
                  </a:moveTo>
                  <a:lnTo>
                    <a:pt x="98" y="196"/>
                  </a:lnTo>
                  <a:lnTo>
                    <a:pt x="118" y="194"/>
                  </a:lnTo>
                  <a:lnTo>
                    <a:pt x="139" y="188"/>
                  </a:lnTo>
                  <a:lnTo>
                    <a:pt x="155" y="180"/>
                  </a:lnTo>
                  <a:lnTo>
                    <a:pt x="169" y="168"/>
                  </a:lnTo>
                  <a:lnTo>
                    <a:pt x="181" y="152"/>
                  </a:lnTo>
                  <a:lnTo>
                    <a:pt x="191" y="136"/>
                  </a:lnTo>
                  <a:lnTo>
                    <a:pt x="197" y="118"/>
                  </a:lnTo>
                  <a:lnTo>
                    <a:pt x="199" y="98"/>
                  </a:lnTo>
                  <a:lnTo>
                    <a:pt x="199" y="98"/>
                  </a:lnTo>
                  <a:lnTo>
                    <a:pt x="197" y="78"/>
                  </a:lnTo>
                  <a:lnTo>
                    <a:pt x="191" y="60"/>
                  </a:lnTo>
                  <a:lnTo>
                    <a:pt x="181" y="42"/>
                  </a:lnTo>
                  <a:lnTo>
                    <a:pt x="169" y="28"/>
                  </a:lnTo>
                  <a:lnTo>
                    <a:pt x="155" y="16"/>
                  </a:lnTo>
                  <a:lnTo>
                    <a:pt x="139" y="6"/>
                  </a:lnTo>
                  <a:lnTo>
                    <a:pt x="118" y="2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8" y="2"/>
                  </a:lnTo>
                  <a:lnTo>
                    <a:pt x="60" y="6"/>
                  </a:lnTo>
                  <a:lnTo>
                    <a:pt x="44" y="16"/>
                  </a:lnTo>
                  <a:lnTo>
                    <a:pt x="30" y="28"/>
                  </a:lnTo>
                  <a:lnTo>
                    <a:pt x="18" y="42"/>
                  </a:lnTo>
                  <a:lnTo>
                    <a:pt x="8" y="60"/>
                  </a:lnTo>
                  <a:lnTo>
                    <a:pt x="2" y="7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118"/>
                  </a:lnTo>
                  <a:lnTo>
                    <a:pt x="8" y="136"/>
                  </a:lnTo>
                  <a:lnTo>
                    <a:pt x="18" y="152"/>
                  </a:lnTo>
                  <a:lnTo>
                    <a:pt x="30" y="168"/>
                  </a:lnTo>
                  <a:lnTo>
                    <a:pt x="44" y="180"/>
                  </a:lnTo>
                  <a:lnTo>
                    <a:pt x="60" y="188"/>
                  </a:lnTo>
                  <a:lnTo>
                    <a:pt x="78" y="194"/>
                  </a:lnTo>
                  <a:lnTo>
                    <a:pt x="98" y="196"/>
                  </a:lnTo>
                  <a:lnTo>
                    <a:pt x="98" y="1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3033" y="1872"/>
              <a:ext cx="159" cy="5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4296" y="2488"/>
              <a:ext cx="196" cy="198"/>
            </a:xfrm>
            <a:custGeom>
              <a:avLst/>
              <a:gdLst>
                <a:gd name="T0" fmla="*/ 98 w 196"/>
                <a:gd name="T1" fmla="*/ 0 h 198"/>
                <a:gd name="T2" fmla="*/ 98 w 196"/>
                <a:gd name="T3" fmla="*/ 0 h 198"/>
                <a:gd name="T4" fmla="*/ 78 w 196"/>
                <a:gd name="T5" fmla="*/ 2 h 198"/>
                <a:gd name="T6" fmla="*/ 60 w 196"/>
                <a:gd name="T7" fmla="*/ 8 h 198"/>
                <a:gd name="T8" fmla="*/ 44 w 196"/>
                <a:gd name="T9" fmla="*/ 18 h 198"/>
                <a:gd name="T10" fmla="*/ 28 w 196"/>
                <a:gd name="T11" fmla="*/ 30 h 198"/>
                <a:gd name="T12" fmla="*/ 16 w 196"/>
                <a:gd name="T13" fmla="*/ 44 h 198"/>
                <a:gd name="T14" fmla="*/ 8 w 196"/>
                <a:gd name="T15" fmla="*/ 60 h 198"/>
                <a:gd name="T16" fmla="*/ 2 w 196"/>
                <a:gd name="T17" fmla="*/ 80 h 198"/>
                <a:gd name="T18" fmla="*/ 0 w 196"/>
                <a:gd name="T19" fmla="*/ 100 h 198"/>
                <a:gd name="T20" fmla="*/ 0 w 196"/>
                <a:gd name="T21" fmla="*/ 100 h 198"/>
                <a:gd name="T22" fmla="*/ 2 w 196"/>
                <a:gd name="T23" fmla="*/ 120 h 198"/>
                <a:gd name="T24" fmla="*/ 8 w 196"/>
                <a:gd name="T25" fmla="*/ 138 h 198"/>
                <a:gd name="T26" fmla="*/ 16 w 196"/>
                <a:gd name="T27" fmla="*/ 154 h 198"/>
                <a:gd name="T28" fmla="*/ 28 w 196"/>
                <a:gd name="T29" fmla="*/ 168 h 198"/>
                <a:gd name="T30" fmla="*/ 44 w 196"/>
                <a:gd name="T31" fmla="*/ 180 h 198"/>
                <a:gd name="T32" fmla="*/ 60 w 196"/>
                <a:gd name="T33" fmla="*/ 190 h 198"/>
                <a:gd name="T34" fmla="*/ 78 w 196"/>
                <a:gd name="T35" fmla="*/ 196 h 198"/>
                <a:gd name="T36" fmla="*/ 98 w 196"/>
                <a:gd name="T37" fmla="*/ 198 h 198"/>
                <a:gd name="T38" fmla="*/ 98 w 196"/>
                <a:gd name="T39" fmla="*/ 198 h 198"/>
                <a:gd name="T40" fmla="*/ 118 w 196"/>
                <a:gd name="T41" fmla="*/ 196 h 198"/>
                <a:gd name="T42" fmla="*/ 136 w 196"/>
                <a:gd name="T43" fmla="*/ 190 h 198"/>
                <a:gd name="T44" fmla="*/ 154 w 196"/>
                <a:gd name="T45" fmla="*/ 180 h 198"/>
                <a:gd name="T46" fmla="*/ 168 w 196"/>
                <a:gd name="T47" fmla="*/ 168 h 198"/>
                <a:gd name="T48" fmla="*/ 180 w 196"/>
                <a:gd name="T49" fmla="*/ 154 h 198"/>
                <a:gd name="T50" fmla="*/ 190 w 196"/>
                <a:gd name="T51" fmla="*/ 138 h 198"/>
                <a:gd name="T52" fmla="*/ 194 w 196"/>
                <a:gd name="T53" fmla="*/ 120 h 198"/>
                <a:gd name="T54" fmla="*/ 196 w 196"/>
                <a:gd name="T55" fmla="*/ 100 h 198"/>
                <a:gd name="T56" fmla="*/ 196 w 196"/>
                <a:gd name="T57" fmla="*/ 100 h 198"/>
                <a:gd name="T58" fmla="*/ 194 w 196"/>
                <a:gd name="T59" fmla="*/ 80 h 198"/>
                <a:gd name="T60" fmla="*/ 190 w 196"/>
                <a:gd name="T61" fmla="*/ 60 h 198"/>
                <a:gd name="T62" fmla="*/ 180 w 196"/>
                <a:gd name="T63" fmla="*/ 44 h 198"/>
                <a:gd name="T64" fmla="*/ 168 w 196"/>
                <a:gd name="T65" fmla="*/ 30 h 198"/>
                <a:gd name="T66" fmla="*/ 154 w 196"/>
                <a:gd name="T67" fmla="*/ 18 h 198"/>
                <a:gd name="T68" fmla="*/ 136 w 196"/>
                <a:gd name="T69" fmla="*/ 8 h 198"/>
                <a:gd name="T70" fmla="*/ 118 w 196"/>
                <a:gd name="T71" fmla="*/ 2 h 198"/>
                <a:gd name="T72" fmla="*/ 98 w 196"/>
                <a:gd name="T73" fmla="*/ 0 h 198"/>
                <a:gd name="T74" fmla="*/ 98 w 196"/>
                <a:gd name="T75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6" h="198">
                  <a:moveTo>
                    <a:pt x="98" y="0"/>
                  </a:moveTo>
                  <a:lnTo>
                    <a:pt x="98" y="0"/>
                  </a:lnTo>
                  <a:lnTo>
                    <a:pt x="78" y="2"/>
                  </a:lnTo>
                  <a:lnTo>
                    <a:pt x="60" y="8"/>
                  </a:lnTo>
                  <a:lnTo>
                    <a:pt x="44" y="18"/>
                  </a:lnTo>
                  <a:lnTo>
                    <a:pt x="28" y="30"/>
                  </a:lnTo>
                  <a:lnTo>
                    <a:pt x="16" y="44"/>
                  </a:lnTo>
                  <a:lnTo>
                    <a:pt x="8" y="60"/>
                  </a:lnTo>
                  <a:lnTo>
                    <a:pt x="2" y="80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2" y="120"/>
                  </a:lnTo>
                  <a:lnTo>
                    <a:pt x="8" y="138"/>
                  </a:lnTo>
                  <a:lnTo>
                    <a:pt x="16" y="154"/>
                  </a:lnTo>
                  <a:lnTo>
                    <a:pt x="28" y="168"/>
                  </a:lnTo>
                  <a:lnTo>
                    <a:pt x="44" y="180"/>
                  </a:lnTo>
                  <a:lnTo>
                    <a:pt x="60" y="190"/>
                  </a:lnTo>
                  <a:lnTo>
                    <a:pt x="78" y="196"/>
                  </a:lnTo>
                  <a:lnTo>
                    <a:pt x="98" y="198"/>
                  </a:lnTo>
                  <a:lnTo>
                    <a:pt x="98" y="198"/>
                  </a:lnTo>
                  <a:lnTo>
                    <a:pt x="118" y="196"/>
                  </a:lnTo>
                  <a:lnTo>
                    <a:pt x="136" y="190"/>
                  </a:lnTo>
                  <a:lnTo>
                    <a:pt x="154" y="180"/>
                  </a:lnTo>
                  <a:lnTo>
                    <a:pt x="168" y="168"/>
                  </a:lnTo>
                  <a:lnTo>
                    <a:pt x="180" y="154"/>
                  </a:lnTo>
                  <a:lnTo>
                    <a:pt x="190" y="138"/>
                  </a:lnTo>
                  <a:lnTo>
                    <a:pt x="194" y="120"/>
                  </a:lnTo>
                  <a:lnTo>
                    <a:pt x="196" y="100"/>
                  </a:lnTo>
                  <a:lnTo>
                    <a:pt x="196" y="100"/>
                  </a:lnTo>
                  <a:lnTo>
                    <a:pt x="194" y="80"/>
                  </a:lnTo>
                  <a:lnTo>
                    <a:pt x="190" y="60"/>
                  </a:lnTo>
                  <a:lnTo>
                    <a:pt x="180" y="44"/>
                  </a:lnTo>
                  <a:lnTo>
                    <a:pt x="168" y="30"/>
                  </a:lnTo>
                  <a:lnTo>
                    <a:pt x="154" y="18"/>
                  </a:lnTo>
                  <a:lnTo>
                    <a:pt x="136" y="8"/>
                  </a:lnTo>
                  <a:lnTo>
                    <a:pt x="118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4314" y="1872"/>
              <a:ext cx="160" cy="57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"/>
            <p:cNvSpPr>
              <a:spLocks/>
            </p:cNvSpPr>
            <p:nvPr/>
          </p:nvSpPr>
          <p:spPr bwMode="auto">
            <a:xfrm>
              <a:off x="2429" y="1860"/>
              <a:ext cx="532" cy="600"/>
            </a:xfrm>
            <a:custGeom>
              <a:avLst/>
              <a:gdLst>
                <a:gd name="T0" fmla="*/ 438 w 532"/>
                <a:gd name="T1" fmla="*/ 383 h 600"/>
                <a:gd name="T2" fmla="*/ 424 w 532"/>
                <a:gd name="T3" fmla="*/ 397 h 600"/>
                <a:gd name="T4" fmla="*/ 396 w 532"/>
                <a:gd name="T5" fmla="*/ 423 h 600"/>
                <a:gd name="T6" fmla="*/ 380 w 532"/>
                <a:gd name="T7" fmla="*/ 431 h 600"/>
                <a:gd name="T8" fmla="*/ 344 w 532"/>
                <a:gd name="T9" fmla="*/ 441 h 600"/>
                <a:gd name="T10" fmla="*/ 310 w 532"/>
                <a:gd name="T11" fmla="*/ 445 h 600"/>
                <a:gd name="T12" fmla="*/ 294 w 532"/>
                <a:gd name="T13" fmla="*/ 445 h 600"/>
                <a:gd name="T14" fmla="*/ 264 w 532"/>
                <a:gd name="T15" fmla="*/ 441 h 600"/>
                <a:gd name="T16" fmla="*/ 238 w 532"/>
                <a:gd name="T17" fmla="*/ 431 h 600"/>
                <a:gd name="T18" fmla="*/ 216 w 532"/>
                <a:gd name="T19" fmla="*/ 415 h 600"/>
                <a:gd name="T20" fmla="*/ 204 w 532"/>
                <a:gd name="T21" fmla="*/ 405 h 600"/>
                <a:gd name="T22" fmla="*/ 186 w 532"/>
                <a:gd name="T23" fmla="*/ 385 h 600"/>
                <a:gd name="T24" fmla="*/ 174 w 532"/>
                <a:gd name="T25" fmla="*/ 361 h 600"/>
                <a:gd name="T26" fmla="*/ 166 w 532"/>
                <a:gd name="T27" fmla="*/ 333 h 600"/>
                <a:gd name="T28" fmla="*/ 164 w 532"/>
                <a:gd name="T29" fmla="*/ 303 h 600"/>
                <a:gd name="T30" fmla="*/ 164 w 532"/>
                <a:gd name="T31" fmla="*/ 287 h 600"/>
                <a:gd name="T32" fmla="*/ 170 w 532"/>
                <a:gd name="T33" fmla="*/ 257 h 600"/>
                <a:gd name="T34" fmla="*/ 180 w 532"/>
                <a:gd name="T35" fmla="*/ 229 h 600"/>
                <a:gd name="T36" fmla="*/ 194 w 532"/>
                <a:gd name="T37" fmla="*/ 205 h 600"/>
                <a:gd name="T38" fmla="*/ 204 w 532"/>
                <a:gd name="T39" fmla="*/ 195 h 600"/>
                <a:gd name="T40" fmla="*/ 226 w 532"/>
                <a:gd name="T41" fmla="*/ 177 h 600"/>
                <a:gd name="T42" fmla="*/ 250 w 532"/>
                <a:gd name="T43" fmla="*/ 165 h 600"/>
                <a:gd name="T44" fmla="*/ 278 w 532"/>
                <a:gd name="T45" fmla="*/ 157 h 600"/>
                <a:gd name="T46" fmla="*/ 310 w 532"/>
                <a:gd name="T47" fmla="*/ 155 h 600"/>
                <a:gd name="T48" fmla="*/ 328 w 532"/>
                <a:gd name="T49" fmla="*/ 155 h 600"/>
                <a:gd name="T50" fmla="*/ 362 w 532"/>
                <a:gd name="T51" fmla="*/ 163 h 600"/>
                <a:gd name="T52" fmla="*/ 380 w 532"/>
                <a:gd name="T53" fmla="*/ 169 h 600"/>
                <a:gd name="T54" fmla="*/ 412 w 532"/>
                <a:gd name="T55" fmla="*/ 189 h 600"/>
                <a:gd name="T56" fmla="*/ 438 w 532"/>
                <a:gd name="T57" fmla="*/ 217 h 600"/>
                <a:gd name="T58" fmla="*/ 530 w 532"/>
                <a:gd name="T59" fmla="*/ 93 h 600"/>
                <a:gd name="T60" fmla="*/ 526 w 532"/>
                <a:gd name="T61" fmla="*/ 89 h 600"/>
                <a:gd name="T62" fmla="*/ 492 w 532"/>
                <a:gd name="T63" fmla="*/ 61 h 600"/>
                <a:gd name="T64" fmla="*/ 456 w 532"/>
                <a:gd name="T65" fmla="*/ 37 h 600"/>
                <a:gd name="T66" fmla="*/ 418 w 532"/>
                <a:gd name="T67" fmla="*/ 22 h 600"/>
                <a:gd name="T68" fmla="*/ 380 w 532"/>
                <a:gd name="T69" fmla="*/ 10 h 600"/>
                <a:gd name="T70" fmla="*/ 360 w 532"/>
                <a:gd name="T71" fmla="*/ 6 h 600"/>
                <a:gd name="T72" fmla="*/ 294 w 532"/>
                <a:gd name="T73" fmla="*/ 0 h 600"/>
                <a:gd name="T74" fmla="*/ 262 w 532"/>
                <a:gd name="T75" fmla="*/ 2 h 600"/>
                <a:gd name="T76" fmla="*/ 204 w 532"/>
                <a:gd name="T77" fmla="*/ 12 h 600"/>
                <a:gd name="T78" fmla="*/ 152 w 532"/>
                <a:gd name="T79" fmla="*/ 34 h 600"/>
                <a:gd name="T80" fmla="*/ 104 w 532"/>
                <a:gd name="T81" fmla="*/ 65 h 600"/>
                <a:gd name="T82" fmla="*/ 84 w 532"/>
                <a:gd name="T83" fmla="*/ 85 h 600"/>
                <a:gd name="T84" fmla="*/ 46 w 532"/>
                <a:gd name="T85" fmla="*/ 131 h 600"/>
                <a:gd name="T86" fmla="*/ 20 w 532"/>
                <a:gd name="T87" fmla="*/ 183 h 600"/>
                <a:gd name="T88" fmla="*/ 4 w 532"/>
                <a:gd name="T89" fmla="*/ 239 h 600"/>
                <a:gd name="T90" fmla="*/ 0 w 532"/>
                <a:gd name="T91" fmla="*/ 301 h 600"/>
                <a:gd name="T92" fmla="*/ 0 w 532"/>
                <a:gd name="T93" fmla="*/ 333 h 600"/>
                <a:gd name="T94" fmla="*/ 12 w 532"/>
                <a:gd name="T95" fmla="*/ 391 h 600"/>
                <a:gd name="T96" fmla="*/ 32 w 532"/>
                <a:gd name="T97" fmla="*/ 445 h 600"/>
                <a:gd name="T98" fmla="*/ 64 w 532"/>
                <a:gd name="T99" fmla="*/ 493 h 600"/>
                <a:gd name="T100" fmla="*/ 82 w 532"/>
                <a:gd name="T101" fmla="*/ 515 h 600"/>
                <a:gd name="T102" fmla="*/ 128 w 532"/>
                <a:gd name="T103" fmla="*/ 553 h 600"/>
                <a:gd name="T104" fmla="*/ 178 w 532"/>
                <a:gd name="T105" fmla="*/ 578 h 600"/>
                <a:gd name="T106" fmla="*/ 232 w 532"/>
                <a:gd name="T107" fmla="*/ 594 h 600"/>
                <a:gd name="T108" fmla="*/ 294 w 532"/>
                <a:gd name="T109" fmla="*/ 600 h 600"/>
                <a:gd name="T110" fmla="*/ 318 w 532"/>
                <a:gd name="T111" fmla="*/ 598 h 600"/>
                <a:gd name="T112" fmla="*/ 360 w 532"/>
                <a:gd name="T113" fmla="*/ 594 h 600"/>
                <a:gd name="T114" fmla="*/ 380 w 532"/>
                <a:gd name="T115" fmla="*/ 590 h 600"/>
                <a:gd name="T116" fmla="*/ 424 w 532"/>
                <a:gd name="T117" fmla="*/ 574 h 600"/>
                <a:gd name="T118" fmla="*/ 464 w 532"/>
                <a:gd name="T119" fmla="*/ 555 h 600"/>
                <a:gd name="T120" fmla="*/ 508 w 532"/>
                <a:gd name="T121" fmla="*/ 523 h 600"/>
                <a:gd name="T122" fmla="*/ 532 w 532"/>
                <a:gd name="T123" fmla="*/ 497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2" h="600">
                  <a:moveTo>
                    <a:pt x="444" y="375"/>
                  </a:moveTo>
                  <a:lnTo>
                    <a:pt x="438" y="383"/>
                  </a:lnTo>
                  <a:lnTo>
                    <a:pt x="438" y="383"/>
                  </a:lnTo>
                  <a:lnTo>
                    <a:pt x="424" y="397"/>
                  </a:lnTo>
                  <a:lnTo>
                    <a:pt x="410" y="411"/>
                  </a:lnTo>
                  <a:lnTo>
                    <a:pt x="396" y="423"/>
                  </a:lnTo>
                  <a:lnTo>
                    <a:pt x="380" y="431"/>
                  </a:lnTo>
                  <a:lnTo>
                    <a:pt x="380" y="431"/>
                  </a:lnTo>
                  <a:lnTo>
                    <a:pt x="362" y="437"/>
                  </a:lnTo>
                  <a:lnTo>
                    <a:pt x="344" y="441"/>
                  </a:lnTo>
                  <a:lnTo>
                    <a:pt x="326" y="445"/>
                  </a:lnTo>
                  <a:lnTo>
                    <a:pt x="310" y="445"/>
                  </a:lnTo>
                  <a:lnTo>
                    <a:pt x="310" y="445"/>
                  </a:lnTo>
                  <a:lnTo>
                    <a:pt x="294" y="445"/>
                  </a:lnTo>
                  <a:lnTo>
                    <a:pt x="278" y="443"/>
                  </a:lnTo>
                  <a:lnTo>
                    <a:pt x="264" y="441"/>
                  </a:lnTo>
                  <a:lnTo>
                    <a:pt x="252" y="435"/>
                  </a:lnTo>
                  <a:lnTo>
                    <a:pt x="238" y="431"/>
                  </a:lnTo>
                  <a:lnTo>
                    <a:pt x="226" y="423"/>
                  </a:lnTo>
                  <a:lnTo>
                    <a:pt x="216" y="415"/>
                  </a:lnTo>
                  <a:lnTo>
                    <a:pt x="204" y="405"/>
                  </a:lnTo>
                  <a:lnTo>
                    <a:pt x="204" y="405"/>
                  </a:lnTo>
                  <a:lnTo>
                    <a:pt x="196" y="395"/>
                  </a:lnTo>
                  <a:lnTo>
                    <a:pt x="186" y="385"/>
                  </a:lnTo>
                  <a:lnTo>
                    <a:pt x="180" y="373"/>
                  </a:lnTo>
                  <a:lnTo>
                    <a:pt x="174" y="361"/>
                  </a:lnTo>
                  <a:lnTo>
                    <a:pt x="170" y="347"/>
                  </a:lnTo>
                  <a:lnTo>
                    <a:pt x="166" y="333"/>
                  </a:lnTo>
                  <a:lnTo>
                    <a:pt x="164" y="319"/>
                  </a:lnTo>
                  <a:lnTo>
                    <a:pt x="164" y="303"/>
                  </a:lnTo>
                  <a:lnTo>
                    <a:pt x="164" y="303"/>
                  </a:lnTo>
                  <a:lnTo>
                    <a:pt x="164" y="287"/>
                  </a:lnTo>
                  <a:lnTo>
                    <a:pt x="166" y="271"/>
                  </a:lnTo>
                  <a:lnTo>
                    <a:pt x="170" y="257"/>
                  </a:lnTo>
                  <a:lnTo>
                    <a:pt x="174" y="243"/>
                  </a:lnTo>
                  <a:lnTo>
                    <a:pt x="180" y="229"/>
                  </a:lnTo>
                  <a:lnTo>
                    <a:pt x="186" y="217"/>
                  </a:lnTo>
                  <a:lnTo>
                    <a:pt x="194" y="205"/>
                  </a:lnTo>
                  <a:lnTo>
                    <a:pt x="204" y="195"/>
                  </a:lnTo>
                  <a:lnTo>
                    <a:pt x="204" y="195"/>
                  </a:lnTo>
                  <a:lnTo>
                    <a:pt x="214" y="185"/>
                  </a:lnTo>
                  <a:lnTo>
                    <a:pt x="226" y="177"/>
                  </a:lnTo>
                  <a:lnTo>
                    <a:pt x="238" y="171"/>
                  </a:lnTo>
                  <a:lnTo>
                    <a:pt x="250" y="165"/>
                  </a:lnTo>
                  <a:lnTo>
                    <a:pt x="264" y="159"/>
                  </a:lnTo>
                  <a:lnTo>
                    <a:pt x="278" y="157"/>
                  </a:lnTo>
                  <a:lnTo>
                    <a:pt x="294" y="155"/>
                  </a:lnTo>
                  <a:lnTo>
                    <a:pt x="310" y="155"/>
                  </a:lnTo>
                  <a:lnTo>
                    <a:pt x="310" y="155"/>
                  </a:lnTo>
                  <a:lnTo>
                    <a:pt x="328" y="155"/>
                  </a:lnTo>
                  <a:lnTo>
                    <a:pt x="346" y="157"/>
                  </a:lnTo>
                  <a:lnTo>
                    <a:pt x="362" y="163"/>
                  </a:lnTo>
                  <a:lnTo>
                    <a:pt x="380" y="169"/>
                  </a:lnTo>
                  <a:lnTo>
                    <a:pt x="380" y="169"/>
                  </a:lnTo>
                  <a:lnTo>
                    <a:pt x="398" y="179"/>
                  </a:lnTo>
                  <a:lnTo>
                    <a:pt x="412" y="189"/>
                  </a:lnTo>
                  <a:lnTo>
                    <a:pt x="426" y="203"/>
                  </a:lnTo>
                  <a:lnTo>
                    <a:pt x="438" y="217"/>
                  </a:lnTo>
                  <a:lnTo>
                    <a:pt x="444" y="225"/>
                  </a:lnTo>
                  <a:lnTo>
                    <a:pt x="530" y="93"/>
                  </a:lnTo>
                  <a:lnTo>
                    <a:pt x="526" y="89"/>
                  </a:lnTo>
                  <a:lnTo>
                    <a:pt x="526" y="89"/>
                  </a:lnTo>
                  <a:lnTo>
                    <a:pt x="510" y="73"/>
                  </a:lnTo>
                  <a:lnTo>
                    <a:pt x="492" y="61"/>
                  </a:lnTo>
                  <a:lnTo>
                    <a:pt x="474" y="49"/>
                  </a:lnTo>
                  <a:lnTo>
                    <a:pt x="456" y="37"/>
                  </a:lnTo>
                  <a:lnTo>
                    <a:pt x="438" y="30"/>
                  </a:lnTo>
                  <a:lnTo>
                    <a:pt x="418" y="22"/>
                  </a:lnTo>
                  <a:lnTo>
                    <a:pt x="400" y="14"/>
                  </a:lnTo>
                  <a:lnTo>
                    <a:pt x="380" y="10"/>
                  </a:lnTo>
                  <a:lnTo>
                    <a:pt x="380" y="10"/>
                  </a:lnTo>
                  <a:lnTo>
                    <a:pt x="360" y="6"/>
                  </a:lnTo>
                  <a:lnTo>
                    <a:pt x="340" y="2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262" y="2"/>
                  </a:lnTo>
                  <a:lnTo>
                    <a:pt x="232" y="6"/>
                  </a:lnTo>
                  <a:lnTo>
                    <a:pt x="204" y="12"/>
                  </a:lnTo>
                  <a:lnTo>
                    <a:pt x="178" y="22"/>
                  </a:lnTo>
                  <a:lnTo>
                    <a:pt x="152" y="34"/>
                  </a:lnTo>
                  <a:lnTo>
                    <a:pt x="128" y="49"/>
                  </a:lnTo>
                  <a:lnTo>
                    <a:pt x="104" y="65"/>
                  </a:lnTo>
                  <a:lnTo>
                    <a:pt x="84" y="85"/>
                  </a:lnTo>
                  <a:lnTo>
                    <a:pt x="84" y="85"/>
                  </a:lnTo>
                  <a:lnTo>
                    <a:pt x="64" y="107"/>
                  </a:lnTo>
                  <a:lnTo>
                    <a:pt x="46" y="131"/>
                  </a:lnTo>
                  <a:lnTo>
                    <a:pt x="32" y="157"/>
                  </a:lnTo>
                  <a:lnTo>
                    <a:pt x="20" y="183"/>
                  </a:lnTo>
                  <a:lnTo>
                    <a:pt x="12" y="209"/>
                  </a:lnTo>
                  <a:lnTo>
                    <a:pt x="4" y="239"/>
                  </a:lnTo>
                  <a:lnTo>
                    <a:pt x="0" y="269"/>
                  </a:lnTo>
                  <a:lnTo>
                    <a:pt x="0" y="301"/>
                  </a:lnTo>
                  <a:lnTo>
                    <a:pt x="0" y="301"/>
                  </a:lnTo>
                  <a:lnTo>
                    <a:pt x="0" y="333"/>
                  </a:lnTo>
                  <a:lnTo>
                    <a:pt x="4" y="363"/>
                  </a:lnTo>
                  <a:lnTo>
                    <a:pt x="12" y="391"/>
                  </a:lnTo>
                  <a:lnTo>
                    <a:pt x="20" y="419"/>
                  </a:lnTo>
                  <a:lnTo>
                    <a:pt x="32" y="445"/>
                  </a:lnTo>
                  <a:lnTo>
                    <a:pt x="46" y="469"/>
                  </a:lnTo>
                  <a:lnTo>
                    <a:pt x="64" y="493"/>
                  </a:lnTo>
                  <a:lnTo>
                    <a:pt x="82" y="515"/>
                  </a:lnTo>
                  <a:lnTo>
                    <a:pt x="82" y="515"/>
                  </a:lnTo>
                  <a:lnTo>
                    <a:pt x="104" y="535"/>
                  </a:lnTo>
                  <a:lnTo>
                    <a:pt x="128" y="553"/>
                  </a:lnTo>
                  <a:lnTo>
                    <a:pt x="152" y="566"/>
                  </a:lnTo>
                  <a:lnTo>
                    <a:pt x="178" y="578"/>
                  </a:lnTo>
                  <a:lnTo>
                    <a:pt x="204" y="588"/>
                  </a:lnTo>
                  <a:lnTo>
                    <a:pt x="232" y="594"/>
                  </a:lnTo>
                  <a:lnTo>
                    <a:pt x="262" y="598"/>
                  </a:lnTo>
                  <a:lnTo>
                    <a:pt x="294" y="600"/>
                  </a:lnTo>
                  <a:lnTo>
                    <a:pt x="294" y="600"/>
                  </a:lnTo>
                  <a:lnTo>
                    <a:pt x="318" y="598"/>
                  </a:lnTo>
                  <a:lnTo>
                    <a:pt x="340" y="598"/>
                  </a:lnTo>
                  <a:lnTo>
                    <a:pt x="360" y="594"/>
                  </a:lnTo>
                  <a:lnTo>
                    <a:pt x="380" y="590"/>
                  </a:lnTo>
                  <a:lnTo>
                    <a:pt x="380" y="590"/>
                  </a:lnTo>
                  <a:lnTo>
                    <a:pt x="406" y="582"/>
                  </a:lnTo>
                  <a:lnTo>
                    <a:pt x="424" y="574"/>
                  </a:lnTo>
                  <a:lnTo>
                    <a:pt x="444" y="566"/>
                  </a:lnTo>
                  <a:lnTo>
                    <a:pt x="464" y="555"/>
                  </a:lnTo>
                  <a:lnTo>
                    <a:pt x="486" y="539"/>
                  </a:lnTo>
                  <a:lnTo>
                    <a:pt x="508" y="523"/>
                  </a:lnTo>
                  <a:lnTo>
                    <a:pt x="530" y="501"/>
                  </a:lnTo>
                  <a:lnTo>
                    <a:pt x="532" y="497"/>
                  </a:lnTo>
                  <a:lnTo>
                    <a:pt x="444" y="3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auto">
            <a:xfrm>
              <a:off x="3260" y="1872"/>
              <a:ext cx="460" cy="576"/>
            </a:xfrm>
            <a:custGeom>
              <a:avLst/>
              <a:gdLst>
                <a:gd name="T0" fmla="*/ 0 w 460"/>
                <a:gd name="T1" fmla="*/ 0 h 576"/>
                <a:gd name="T2" fmla="*/ 0 w 460"/>
                <a:gd name="T3" fmla="*/ 141 h 576"/>
                <a:gd name="T4" fmla="*/ 150 w 460"/>
                <a:gd name="T5" fmla="*/ 141 h 576"/>
                <a:gd name="T6" fmla="*/ 150 w 460"/>
                <a:gd name="T7" fmla="*/ 576 h 576"/>
                <a:gd name="T8" fmla="*/ 310 w 460"/>
                <a:gd name="T9" fmla="*/ 576 h 576"/>
                <a:gd name="T10" fmla="*/ 310 w 460"/>
                <a:gd name="T11" fmla="*/ 141 h 576"/>
                <a:gd name="T12" fmla="*/ 460 w 460"/>
                <a:gd name="T13" fmla="*/ 141 h 576"/>
                <a:gd name="T14" fmla="*/ 460 w 460"/>
                <a:gd name="T15" fmla="*/ 0 h 576"/>
                <a:gd name="T16" fmla="*/ 0 w 460"/>
                <a:gd name="T17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0" h="576">
                  <a:moveTo>
                    <a:pt x="0" y="0"/>
                  </a:moveTo>
                  <a:lnTo>
                    <a:pt x="0" y="141"/>
                  </a:lnTo>
                  <a:lnTo>
                    <a:pt x="150" y="141"/>
                  </a:lnTo>
                  <a:lnTo>
                    <a:pt x="150" y="576"/>
                  </a:lnTo>
                  <a:lnTo>
                    <a:pt x="310" y="576"/>
                  </a:lnTo>
                  <a:lnTo>
                    <a:pt x="310" y="141"/>
                  </a:lnTo>
                  <a:lnTo>
                    <a:pt x="460" y="141"/>
                  </a:lnTo>
                  <a:lnTo>
                    <a:pt x="4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3788" y="1872"/>
              <a:ext cx="468" cy="576"/>
            </a:xfrm>
            <a:custGeom>
              <a:avLst/>
              <a:gdLst>
                <a:gd name="T0" fmla="*/ 312 w 468"/>
                <a:gd name="T1" fmla="*/ 349 h 576"/>
                <a:gd name="T2" fmla="*/ 312 w 468"/>
                <a:gd name="T3" fmla="*/ 349 h 576"/>
                <a:gd name="T4" fmla="*/ 338 w 468"/>
                <a:gd name="T5" fmla="*/ 341 h 576"/>
                <a:gd name="T6" fmla="*/ 362 w 468"/>
                <a:gd name="T7" fmla="*/ 329 h 576"/>
                <a:gd name="T8" fmla="*/ 382 w 468"/>
                <a:gd name="T9" fmla="*/ 313 h 576"/>
                <a:gd name="T10" fmla="*/ 400 w 468"/>
                <a:gd name="T11" fmla="*/ 295 h 576"/>
                <a:gd name="T12" fmla="*/ 400 w 468"/>
                <a:gd name="T13" fmla="*/ 295 h 576"/>
                <a:gd name="T14" fmla="*/ 408 w 468"/>
                <a:gd name="T15" fmla="*/ 283 h 576"/>
                <a:gd name="T16" fmla="*/ 414 w 468"/>
                <a:gd name="T17" fmla="*/ 271 h 576"/>
                <a:gd name="T18" fmla="*/ 420 w 468"/>
                <a:gd name="T19" fmla="*/ 259 h 576"/>
                <a:gd name="T20" fmla="*/ 424 w 468"/>
                <a:gd name="T21" fmla="*/ 245 h 576"/>
                <a:gd name="T22" fmla="*/ 430 w 468"/>
                <a:gd name="T23" fmla="*/ 217 h 576"/>
                <a:gd name="T24" fmla="*/ 432 w 468"/>
                <a:gd name="T25" fmla="*/ 185 h 576"/>
                <a:gd name="T26" fmla="*/ 432 w 468"/>
                <a:gd name="T27" fmla="*/ 185 h 576"/>
                <a:gd name="T28" fmla="*/ 432 w 468"/>
                <a:gd name="T29" fmla="*/ 161 h 576"/>
                <a:gd name="T30" fmla="*/ 430 w 468"/>
                <a:gd name="T31" fmla="*/ 139 h 576"/>
                <a:gd name="T32" fmla="*/ 424 w 468"/>
                <a:gd name="T33" fmla="*/ 119 h 576"/>
                <a:gd name="T34" fmla="*/ 418 w 468"/>
                <a:gd name="T35" fmla="*/ 101 h 576"/>
                <a:gd name="T36" fmla="*/ 410 w 468"/>
                <a:gd name="T37" fmla="*/ 85 h 576"/>
                <a:gd name="T38" fmla="*/ 400 w 468"/>
                <a:gd name="T39" fmla="*/ 69 h 576"/>
                <a:gd name="T40" fmla="*/ 388 w 468"/>
                <a:gd name="T41" fmla="*/ 55 h 576"/>
                <a:gd name="T42" fmla="*/ 374 w 468"/>
                <a:gd name="T43" fmla="*/ 43 h 576"/>
                <a:gd name="T44" fmla="*/ 374 w 468"/>
                <a:gd name="T45" fmla="*/ 43 h 576"/>
                <a:gd name="T46" fmla="*/ 360 w 468"/>
                <a:gd name="T47" fmla="*/ 33 h 576"/>
                <a:gd name="T48" fmla="*/ 342 w 468"/>
                <a:gd name="T49" fmla="*/ 25 h 576"/>
                <a:gd name="T50" fmla="*/ 320 w 468"/>
                <a:gd name="T51" fmla="*/ 18 h 576"/>
                <a:gd name="T52" fmla="*/ 298 w 468"/>
                <a:gd name="T53" fmla="*/ 12 h 576"/>
                <a:gd name="T54" fmla="*/ 272 w 468"/>
                <a:gd name="T55" fmla="*/ 6 h 576"/>
                <a:gd name="T56" fmla="*/ 242 w 468"/>
                <a:gd name="T57" fmla="*/ 4 h 576"/>
                <a:gd name="T58" fmla="*/ 212 w 468"/>
                <a:gd name="T59" fmla="*/ 2 h 576"/>
                <a:gd name="T60" fmla="*/ 178 w 468"/>
                <a:gd name="T61" fmla="*/ 0 h 576"/>
                <a:gd name="T62" fmla="*/ 0 w 468"/>
                <a:gd name="T63" fmla="*/ 0 h 576"/>
                <a:gd name="T64" fmla="*/ 0 w 468"/>
                <a:gd name="T65" fmla="*/ 576 h 576"/>
                <a:gd name="T66" fmla="*/ 160 w 468"/>
                <a:gd name="T67" fmla="*/ 576 h 576"/>
                <a:gd name="T68" fmla="*/ 160 w 468"/>
                <a:gd name="T69" fmla="*/ 373 h 576"/>
                <a:gd name="T70" fmla="*/ 278 w 468"/>
                <a:gd name="T71" fmla="*/ 576 h 576"/>
                <a:gd name="T72" fmla="*/ 468 w 468"/>
                <a:gd name="T73" fmla="*/ 576 h 576"/>
                <a:gd name="T74" fmla="*/ 312 w 468"/>
                <a:gd name="T75" fmla="*/ 349 h 576"/>
                <a:gd name="T76" fmla="*/ 268 w 468"/>
                <a:gd name="T77" fmla="*/ 203 h 576"/>
                <a:gd name="T78" fmla="*/ 268 w 468"/>
                <a:gd name="T79" fmla="*/ 203 h 576"/>
                <a:gd name="T80" fmla="*/ 266 w 468"/>
                <a:gd name="T81" fmla="*/ 219 h 576"/>
                <a:gd name="T82" fmla="*/ 264 w 468"/>
                <a:gd name="T83" fmla="*/ 233 h 576"/>
                <a:gd name="T84" fmla="*/ 256 w 468"/>
                <a:gd name="T85" fmla="*/ 243 h 576"/>
                <a:gd name="T86" fmla="*/ 248 w 468"/>
                <a:gd name="T87" fmla="*/ 253 h 576"/>
                <a:gd name="T88" fmla="*/ 248 w 468"/>
                <a:gd name="T89" fmla="*/ 253 h 576"/>
                <a:gd name="T90" fmla="*/ 236 w 468"/>
                <a:gd name="T91" fmla="*/ 259 h 576"/>
                <a:gd name="T92" fmla="*/ 220 w 468"/>
                <a:gd name="T93" fmla="*/ 265 h 576"/>
                <a:gd name="T94" fmla="*/ 202 w 468"/>
                <a:gd name="T95" fmla="*/ 267 h 576"/>
                <a:gd name="T96" fmla="*/ 180 w 468"/>
                <a:gd name="T97" fmla="*/ 269 h 576"/>
                <a:gd name="T98" fmla="*/ 160 w 468"/>
                <a:gd name="T99" fmla="*/ 269 h 576"/>
                <a:gd name="T100" fmla="*/ 160 w 468"/>
                <a:gd name="T101" fmla="*/ 131 h 576"/>
                <a:gd name="T102" fmla="*/ 182 w 468"/>
                <a:gd name="T103" fmla="*/ 131 h 576"/>
                <a:gd name="T104" fmla="*/ 182 w 468"/>
                <a:gd name="T105" fmla="*/ 131 h 576"/>
                <a:gd name="T106" fmla="*/ 204 w 468"/>
                <a:gd name="T107" fmla="*/ 133 h 576"/>
                <a:gd name="T108" fmla="*/ 222 w 468"/>
                <a:gd name="T109" fmla="*/ 135 h 576"/>
                <a:gd name="T110" fmla="*/ 238 w 468"/>
                <a:gd name="T111" fmla="*/ 141 h 576"/>
                <a:gd name="T112" fmla="*/ 250 w 468"/>
                <a:gd name="T113" fmla="*/ 149 h 576"/>
                <a:gd name="T114" fmla="*/ 250 w 468"/>
                <a:gd name="T115" fmla="*/ 149 h 576"/>
                <a:gd name="T116" fmla="*/ 258 w 468"/>
                <a:gd name="T117" fmla="*/ 157 h 576"/>
                <a:gd name="T118" fmla="*/ 264 w 468"/>
                <a:gd name="T119" fmla="*/ 171 h 576"/>
                <a:gd name="T120" fmla="*/ 266 w 468"/>
                <a:gd name="T121" fmla="*/ 185 h 576"/>
                <a:gd name="T122" fmla="*/ 268 w 468"/>
                <a:gd name="T123" fmla="*/ 203 h 576"/>
                <a:gd name="T124" fmla="*/ 268 w 468"/>
                <a:gd name="T125" fmla="*/ 20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8" h="576">
                  <a:moveTo>
                    <a:pt x="312" y="349"/>
                  </a:moveTo>
                  <a:lnTo>
                    <a:pt x="312" y="349"/>
                  </a:lnTo>
                  <a:lnTo>
                    <a:pt x="338" y="341"/>
                  </a:lnTo>
                  <a:lnTo>
                    <a:pt x="362" y="329"/>
                  </a:lnTo>
                  <a:lnTo>
                    <a:pt x="382" y="313"/>
                  </a:lnTo>
                  <a:lnTo>
                    <a:pt x="400" y="295"/>
                  </a:lnTo>
                  <a:lnTo>
                    <a:pt x="400" y="295"/>
                  </a:lnTo>
                  <a:lnTo>
                    <a:pt x="408" y="283"/>
                  </a:lnTo>
                  <a:lnTo>
                    <a:pt x="414" y="271"/>
                  </a:lnTo>
                  <a:lnTo>
                    <a:pt x="420" y="259"/>
                  </a:lnTo>
                  <a:lnTo>
                    <a:pt x="424" y="245"/>
                  </a:lnTo>
                  <a:lnTo>
                    <a:pt x="430" y="217"/>
                  </a:lnTo>
                  <a:lnTo>
                    <a:pt x="432" y="185"/>
                  </a:lnTo>
                  <a:lnTo>
                    <a:pt x="432" y="185"/>
                  </a:lnTo>
                  <a:lnTo>
                    <a:pt x="432" y="161"/>
                  </a:lnTo>
                  <a:lnTo>
                    <a:pt x="430" y="139"/>
                  </a:lnTo>
                  <a:lnTo>
                    <a:pt x="424" y="119"/>
                  </a:lnTo>
                  <a:lnTo>
                    <a:pt x="418" y="101"/>
                  </a:lnTo>
                  <a:lnTo>
                    <a:pt x="410" y="85"/>
                  </a:lnTo>
                  <a:lnTo>
                    <a:pt x="400" y="69"/>
                  </a:lnTo>
                  <a:lnTo>
                    <a:pt x="388" y="55"/>
                  </a:lnTo>
                  <a:lnTo>
                    <a:pt x="374" y="43"/>
                  </a:lnTo>
                  <a:lnTo>
                    <a:pt x="374" y="43"/>
                  </a:lnTo>
                  <a:lnTo>
                    <a:pt x="360" y="33"/>
                  </a:lnTo>
                  <a:lnTo>
                    <a:pt x="342" y="25"/>
                  </a:lnTo>
                  <a:lnTo>
                    <a:pt x="320" y="18"/>
                  </a:lnTo>
                  <a:lnTo>
                    <a:pt x="298" y="12"/>
                  </a:lnTo>
                  <a:lnTo>
                    <a:pt x="272" y="6"/>
                  </a:lnTo>
                  <a:lnTo>
                    <a:pt x="242" y="4"/>
                  </a:lnTo>
                  <a:lnTo>
                    <a:pt x="212" y="2"/>
                  </a:lnTo>
                  <a:lnTo>
                    <a:pt x="178" y="0"/>
                  </a:lnTo>
                  <a:lnTo>
                    <a:pt x="0" y="0"/>
                  </a:lnTo>
                  <a:lnTo>
                    <a:pt x="0" y="576"/>
                  </a:lnTo>
                  <a:lnTo>
                    <a:pt x="160" y="576"/>
                  </a:lnTo>
                  <a:lnTo>
                    <a:pt x="160" y="373"/>
                  </a:lnTo>
                  <a:lnTo>
                    <a:pt x="278" y="576"/>
                  </a:lnTo>
                  <a:lnTo>
                    <a:pt x="468" y="576"/>
                  </a:lnTo>
                  <a:lnTo>
                    <a:pt x="312" y="349"/>
                  </a:lnTo>
                  <a:close/>
                  <a:moveTo>
                    <a:pt x="268" y="203"/>
                  </a:moveTo>
                  <a:lnTo>
                    <a:pt x="268" y="203"/>
                  </a:lnTo>
                  <a:lnTo>
                    <a:pt x="266" y="219"/>
                  </a:lnTo>
                  <a:lnTo>
                    <a:pt x="264" y="233"/>
                  </a:lnTo>
                  <a:lnTo>
                    <a:pt x="256" y="243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36" y="259"/>
                  </a:lnTo>
                  <a:lnTo>
                    <a:pt x="220" y="265"/>
                  </a:lnTo>
                  <a:lnTo>
                    <a:pt x="202" y="267"/>
                  </a:lnTo>
                  <a:lnTo>
                    <a:pt x="180" y="269"/>
                  </a:lnTo>
                  <a:lnTo>
                    <a:pt x="160" y="269"/>
                  </a:lnTo>
                  <a:lnTo>
                    <a:pt x="160" y="131"/>
                  </a:lnTo>
                  <a:lnTo>
                    <a:pt x="182" y="131"/>
                  </a:lnTo>
                  <a:lnTo>
                    <a:pt x="182" y="131"/>
                  </a:lnTo>
                  <a:lnTo>
                    <a:pt x="204" y="133"/>
                  </a:lnTo>
                  <a:lnTo>
                    <a:pt x="222" y="135"/>
                  </a:lnTo>
                  <a:lnTo>
                    <a:pt x="238" y="141"/>
                  </a:lnTo>
                  <a:lnTo>
                    <a:pt x="250" y="149"/>
                  </a:lnTo>
                  <a:lnTo>
                    <a:pt x="250" y="149"/>
                  </a:lnTo>
                  <a:lnTo>
                    <a:pt x="258" y="157"/>
                  </a:lnTo>
                  <a:lnTo>
                    <a:pt x="264" y="171"/>
                  </a:lnTo>
                  <a:lnTo>
                    <a:pt x="266" y="185"/>
                  </a:lnTo>
                  <a:lnTo>
                    <a:pt x="268" y="203"/>
                  </a:lnTo>
                  <a:lnTo>
                    <a:pt x="268" y="20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2"/>
            <p:cNvSpPr>
              <a:spLocks/>
            </p:cNvSpPr>
            <p:nvPr/>
          </p:nvSpPr>
          <p:spPr bwMode="auto">
            <a:xfrm>
              <a:off x="4504" y="1872"/>
              <a:ext cx="605" cy="576"/>
            </a:xfrm>
            <a:custGeom>
              <a:avLst/>
              <a:gdLst>
                <a:gd name="T0" fmla="*/ 303 w 605"/>
                <a:gd name="T1" fmla="*/ 393 h 576"/>
                <a:gd name="T2" fmla="*/ 423 w 605"/>
                <a:gd name="T3" fmla="*/ 576 h 576"/>
                <a:gd name="T4" fmla="*/ 605 w 605"/>
                <a:gd name="T5" fmla="*/ 576 h 576"/>
                <a:gd name="T6" fmla="*/ 401 w 605"/>
                <a:gd name="T7" fmla="*/ 271 h 576"/>
                <a:gd name="T8" fmla="*/ 585 w 605"/>
                <a:gd name="T9" fmla="*/ 0 h 576"/>
                <a:gd name="T10" fmla="*/ 401 w 605"/>
                <a:gd name="T11" fmla="*/ 0 h 576"/>
                <a:gd name="T12" fmla="*/ 303 w 605"/>
                <a:gd name="T13" fmla="*/ 151 h 576"/>
                <a:gd name="T14" fmla="*/ 205 w 605"/>
                <a:gd name="T15" fmla="*/ 0 h 576"/>
                <a:gd name="T16" fmla="*/ 20 w 605"/>
                <a:gd name="T17" fmla="*/ 0 h 576"/>
                <a:gd name="T18" fmla="*/ 205 w 605"/>
                <a:gd name="T19" fmla="*/ 271 h 576"/>
                <a:gd name="T20" fmla="*/ 0 w 605"/>
                <a:gd name="T21" fmla="*/ 576 h 576"/>
                <a:gd name="T22" fmla="*/ 185 w 605"/>
                <a:gd name="T23" fmla="*/ 576 h 576"/>
                <a:gd name="T24" fmla="*/ 303 w 605"/>
                <a:gd name="T25" fmla="*/ 39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5" h="576">
                  <a:moveTo>
                    <a:pt x="303" y="393"/>
                  </a:moveTo>
                  <a:lnTo>
                    <a:pt x="423" y="576"/>
                  </a:lnTo>
                  <a:lnTo>
                    <a:pt x="605" y="576"/>
                  </a:lnTo>
                  <a:lnTo>
                    <a:pt x="401" y="271"/>
                  </a:lnTo>
                  <a:lnTo>
                    <a:pt x="585" y="0"/>
                  </a:lnTo>
                  <a:lnTo>
                    <a:pt x="401" y="0"/>
                  </a:lnTo>
                  <a:lnTo>
                    <a:pt x="303" y="151"/>
                  </a:lnTo>
                  <a:lnTo>
                    <a:pt x="205" y="0"/>
                  </a:lnTo>
                  <a:lnTo>
                    <a:pt x="20" y="0"/>
                  </a:lnTo>
                  <a:lnTo>
                    <a:pt x="205" y="271"/>
                  </a:lnTo>
                  <a:lnTo>
                    <a:pt x="0" y="576"/>
                  </a:lnTo>
                  <a:lnTo>
                    <a:pt x="185" y="576"/>
                  </a:lnTo>
                  <a:lnTo>
                    <a:pt x="303" y="3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"/>
            <p:cNvSpPr>
              <a:spLocks noEditPoints="1"/>
            </p:cNvSpPr>
            <p:nvPr/>
          </p:nvSpPr>
          <p:spPr bwMode="auto">
            <a:xfrm>
              <a:off x="5111" y="1872"/>
              <a:ext cx="140" cy="139"/>
            </a:xfrm>
            <a:custGeom>
              <a:avLst/>
              <a:gdLst>
                <a:gd name="T0" fmla="*/ 70 w 140"/>
                <a:gd name="T1" fmla="*/ 0 h 139"/>
                <a:gd name="T2" fmla="*/ 42 w 140"/>
                <a:gd name="T3" fmla="*/ 4 h 139"/>
                <a:gd name="T4" fmla="*/ 20 w 140"/>
                <a:gd name="T5" fmla="*/ 20 h 139"/>
                <a:gd name="T6" fmla="*/ 4 w 140"/>
                <a:gd name="T7" fmla="*/ 41 h 139"/>
                <a:gd name="T8" fmla="*/ 0 w 140"/>
                <a:gd name="T9" fmla="*/ 69 h 139"/>
                <a:gd name="T10" fmla="*/ 0 w 140"/>
                <a:gd name="T11" fmla="*/ 83 h 139"/>
                <a:gd name="T12" fmla="*/ 12 w 140"/>
                <a:gd name="T13" fmla="*/ 107 h 139"/>
                <a:gd name="T14" fmla="*/ 30 w 140"/>
                <a:gd name="T15" fmla="*/ 127 h 139"/>
                <a:gd name="T16" fmla="*/ 56 w 140"/>
                <a:gd name="T17" fmla="*/ 137 h 139"/>
                <a:gd name="T18" fmla="*/ 70 w 140"/>
                <a:gd name="T19" fmla="*/ 139 h 139"/>
                <a:gd name="T20" fmla="*/ 98 w 140"/>
                <a:gd name="T21" fmla="*/ 133 h 139"/>
                <a:gd name="T22" fmla="*/ 120 w 140"/>
                <a:gd name="T23" fmla="*/ 119 h 139"/>
                <a:gd name="T24" fmla="*/ 134 w 140"/>
                <a:gd name="T25" fmla="*/ 95 h 139"/>
                <a:gd name="T26" fmla="*/ 140 w 140"/>
                <a:gd name="T27" fmla="*/ 69 h 139"/>
                <a:gd name="T28" fmla="*/ 138 w 140"/>
                <a:gd name="T29" fmla="*/ 55 h 139"/>
                <a:gd name="T30" fmla="*/ 128 w 140"/>
                <a:gd name="T31" fmla="*/ 29 h 139"/>
                <a:gd name="T32" fmla="*/ 108 w 140"/>
                <a:gd name="T33" fmla="*/ 12 h 139"/>
                <a:gd name="T34" fmla="*/ 84 w 140"/>
                <a:gd name="T35" fmla="*/ 0 h 139"/>
                <a:gd name="T36" fmla="*/ 70 w 140"/>
                <a:gd name="T37" fmla="*/ 0 h 139"/>
                <a:gd name="T38" fmla="*/ 70 w 140"/>
                <a:gd name="T39" fmla="*/ 127 h 139"/>
                <a:gd name="T40" fmla="*/ 46 w 140"/>
                <a:gd name="T41" fmla="*/ 123 h 139"/>
                <a:gd name="T42" fmla="*/ 28 w 140"/>
                <a:gd name="T43" fmla="*/ 109 h 139"/>
                <a:gd name="T44" fmla="*/ 16 w 140"/>
                <a:gd name="T45" fmla="*/ 91 h 139"/>
                <a:gd name="T46" fmla="*/ 12 w 140"/>
                <a:gd name="T47" fmla="*/ 69 h 139"/>
                <a:gd name="T48" fmla="*/ 12 w 140"/>
                <a:gd name="T49" fmla="*/ 57 h 139"/>
                <a:gd name="T50" fmla="*/ 22 w 140"/>
                <a:gd name="T51" fmla="*/ 35 h 139"/>
                <a:gd name="T52" fmla="*/ 36 w 140"/>
                <a:gd name="T53" fmla="*/ 22 h 139"/>
                <a:gd name="T54" fmla="*/ 58 w 140"/>
                <a:gd name="T55" fmla="*/ 12 h 139"/>
                <a:gd name="T56" fmla="*/ 70 w 140"/>
                <a:gd name="T57" fmla="*/ 12 h 139"/>
                <a:gd name="T58" fmla="*/ 92 w 140"/>
                <a:gd name="T59" fmla="*/ 16 h 139"/>
                <a:gd name="T60" fmla="*/ 112 w 140"/>
                <a:gd name="T61" fmla="*/ 27 h 139"/>
                <a:gd name="T62" fmla="*/ 124 w 140"/>
                <a:gd name="T63" fmla="*/ 45 h 139"/>
                <a:gd name="T64" fmla="*/ 128 w 140"/>
                <a:gd name="T65" fmla="*/ 69 h 139"/>
                <a:gd name="T66" fmla="*/ 128 w 140"/>
                <a:gd name="T67" fmla="*/ 81 h 139"/>
                <a:gd name="T68" fmla="*/ 118 w 140"/>
                <a:gd name="T69" fmla="*/ 101 h 139"/>
                <a:gd name="T70" fmla="*/ 102 w 140"/>
                <a:gd name="T71" fmla="*/ 117 h 139"/>
                <a:gd name="T72" fmla="*/ 82 w 140"/>
                <a:gd name="T73" fmla="*/ 125 h 139"/>
                <a:gd name="T74" fmla="*/ 70 w 140"/>
                <a:gd name="T75" fmla="*/ 12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0" h="139">
                  <a:moveTo>
                    <a:pt x="70" y="0"/>
                  </a:moveTo>
                  <a:lnTo>
                    <a:pt x="70" y="0"/>
                  </a:lnTo>
                  <a:lnTo>
                    <a:pt x="56" y="0"/>
                  </a:lnTo>
                  <a:lnTo>
                    <a:pt x="42" y="4"/>
                  </a:lnTo>
                  <a:lnTo>
                    <a:pt x="30" y="12"/>
                  </a:lnTo>
                  <a:lnTo>
                    <a:pt x="20" y="20"/>
                  </a:lnTo>
                  <a:lnTo>
                    <a:pt x="12" y="29"/>
                  </a:lnTo>
                  <a:lnTo>
                    <a:pt x="4" y="41"/>
                  </a:lnTo>
                  <a:lnTo>
                    <a:pt x="0" y="55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83"/>
                  </a:lnTo>
                  <a:lnTo>
                    <a:pt x="4" y="95"/>
                  </a:lnTo>
                  <a:lnTo>
                    <a:pt x="12" y="107"/>
                  </a:lnTo>
                  <a:lnTo>
                    <a:pt x="20" y="119"/>
                  </a:lnTo>
                  <a:lnTo>
                    <a:pt x="30" y="127"/>
                  </a:lnTo>
                  <a:lnTo>
                    <a:pt x="42" y="133"/>
                  </a:lnTo>
                  <a:lnTo>
                    <a:pt x="56" y="137"/>
                  </a:lnTo>
                  <a:lnTo>
                    <a:pt x="70" y="139"/>
                  </a:lnTo>
                  <a:lnTo>
                    <a:pt x="70" y="139"/>
                  </a:lnTo>
                  <a:lnTo>
                    <a:pt x="84" y="137"/>
                  </a:lnTo>
                  <a:lnTo>
                    <a:pt x="98" y="133"/>
                  </a:lnTo>
                  <a:lnTo>
                    <a:pt x="108" y="127"/>
                  </a:lnTo>
                  <a:lnTo>
                    <a:pt x="120" y="119"/>
                  </a:lnTo>
                  <a:lnTo>
                    <a:pt x="128" y="107"/>
                  </a:lnTo>
                  <a:lnTo>
                    <a:pt x="134" y="95"/>
                  </a:lnTo>
                  <a:lnTo>
                    <a:pt x="138" y="83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8" y="55"/>
                  </a:lnTo>
                  <a:lnTo>
                    <a:pt x="134" y="41"/>
                  </a:lnTo>
                  <a:lnTo>
                    <a:pt x="128" y="29"/>
                  </a:lnTo>
                  <a:lnTo>
                    <a:pt x="120" y="20"/>
                  </a:lnTo>
                  <a:lnTo>
                    <a:pt x="108" y="12"/>
                  </a:lnTo>
                  <a:lnTo>
                    <a:pt x="98" y="4"/>
                  </a:lnTo>
                  <a:lnTo>
                    <a:pt x="84" y="0"/>
                  </a:lnTo>
                  <a:lnTo>
                    <a:pt x="70" y="0"/>
                  </a:lnTo>
                  <a:lnTo>
                    <a:pt x="70" y="0"/>
                  </a:lnTo>
                  <a:close/>
                  <a:moveTo>
                    <a:pt x="70" y="127"/>
                  </a:moveTo>
                  <a:lnTo>
                    <a:pt x="70" y="127"/>
                  </a:lnTo>
                  <a:lnTo>
                    <a:pt x="58" y="125"/>
                  </a:lnTo>
                  <a:lnTo>
                    <a:pt x="46" y="123"/>
                  </a:lnTo>
                  <a:lnTo>
                    <a:pt x="36" y="117"/>
                  </a:lnTo>
                  <a:lnTo>
                    <a:pt x="28" y="109"/>
                  </a:lnTo>
                  <a:lnTo>
                    <a:pt x="22" y="101"/>
                  </a:lnTo>
                  <a:lnTo>
                    <a:pt x="16" y="91"/>
                  </a:lnTo>
                  <a:lnTo>
                    <a:pt x="12" y="81"/>
                  </a:lnTo>
                  <a:lnTo>
                    <a:pt x="12" y="69"/>
                  </a:lnTo>
                  <a:lnTo>
                    <a:pt x="12" y="69"/>
                  </a:lnTo>
                  <a:lnTo>
                    <a:pt x="12" y="57"/>
                  </a:lnTo>
                  <a:lnTo>
                    <a:pt x="16" y="45"/>
                  </a:lnTo>
                  <a:lnTo>
                    <a:pt x="22" y="35"/>
                  </a:lnTo>
                  <a:lnTo>
                    <a:pt x="28" y="27"/>
                  </a:lnTo>
                  <a:lnTo>
                    <a:pt x="36" y="22"/>
                  </a:lnTo>
                  <a:lnTo>
                    <a:pt x="46" y="16"/>
                  </a:lnTo>
                  <a:lnTo>
                    <a:pt x="58" y="12"/>
                  </a:lnTo>
                  <a:lnTo>
                    <a:pt x="70" y="12"/>
                  </a:lnTo>
                  <a:lnTo>
                    <a:pt x="70" y="12"/>
                  </a:lnTo>
                  <a:lnTo>
                    <a:pt x="82" y="12"/>
                  </a:lnTo>
                  <a:lnTo>
                    <a:pt x="92" y="16"/>
                  </a:lnTo>
                  <a:lnTo>
                    <a:pt x="102" y="22"/>
                  </a:lnTo>
                  <a:lnTo>
                    <a:pt x="112" y="27"/>
                  </a:lnTo>
                  <a:lnTo>
                    <a:pt x="118" y="35"/>
                  </a:lnTo>
                  <a:lnTo>
                    <a:pt x="124" y="45"/>
                  </a:lnTo>
                  <a:lnTo>
                    <a:pt x="128" y="57"/>
                  </a:lnTo>
                  <a:lnTo>
                    <a:pt x="128" y="69"/>
                  </a:lnTo>
                  <a:lnTo>
                    <a:pt x="128" y="69"/>
                  </a:lnTo>
                  <a:lnTo>
                    <a:pt x="128" y="81"/>
                  </a:lnTo>
                  <a:lnTo>
                    <a:pt x="124" y="91"/>
                  </a:lnTo>
                  <a:lnTo>
                    <a:pt x="118" y="101"/>
                  </a:lnTo>
                  <a:lnTo>
                    <a:pt x="112" y="109"/>
                  </a:lnTo>
                  <a:lnTo>
                    <a:pt x="102" y="117"/>
                  </a:lnTo>
                  <a:lnTo>
                    <a:pt x="92" y="123"/>
                  </a:lnTo>
                  <a:lnTo>
                    <a:pt x="82" y="125"/>
                  </a:lnTo>
                  <a:lnTo>
                    <a:pt x="70" y="127"/>
                  </a:lnTo>
                  <a:lnTo>
                    <a:pt x="70" y="1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"/>
            <p:cNvSpPr>
              <a:spLocks noEditPoints="1"/>
            </p:cNvSpPr>
            <p:nvPr/>
          </p:nvSpPr>
          <p:spPr bwMode="auto">
            <a:xfrm>
              <a:off x="5153" y="1901"/>
              <a:ext cx="64" cy="78"/>
            </a:xfrm>
            <a:custGeom>
              <a:avLst/>
              <a:gdLst>
                <a:gd name="T0" fmla="*/ 60 w 64"/>
                <a:gd name="T1" fmla="*/ 24 h 78"/>
                <a:gd name="T2" fmla="*/ 60 w 64"/>
                <a:gd name="T3" fmla="*/ 24 h 78"/>
                <a:gd name="T4" fmla="*/ 60 w 64"/>
                <a:gd name="T5" fmla="*/ 16 h 78"/>
                <a:gd name="T6" fmla="*/ 58 w 64"/>
                <a:gd name="T7" fmla="*/ 12 h 78"/>
                <a:gd name="T8" fmla="*/ 54 w 64"/>
                <a:gd name="T9" fmla="*/ 8 h 78"/>
                <a:gd name="T10" fmla="*/ 52 w 64"/>
                <a:gd name="T11" fmla="*/ 4 h 78"/>
                <a:gd name="T12" fmla="*/ 42 w 64"/>
                <a:gd name="T13" fmla="*/ 0 h 78"/>
                <a:gd name="T14" fmla="*/ 34 w 64"/>
                <a:gd name="T15" fmla="*/ 0 h 78"/>
                <a:gd name="T16" fmla="*/ 0 w 64"/>
                <a:gd name="T17" fmla="*/ 0 h 78"/>
                <a:gd name="T18" fmla="*/ 0 w 64"/>
                <a:gd name="T19" fmla="*/ 78 h 78"/>
                <a:gd name="T20" fmla="*/ 12 w 64"/>
                <a:gd name="T21" fmla="*/ 78 h 78"/>
                <a:gd name="T22" fmla="*/ 12 w 64"/>
                <a:gd name="T23" fmla="*/ 46 h 78"/>
                <a:gd name="T24" fmla="*/ 30 w 64"/>
                <a:gd name="T25" fmla="*/ 46 h 78"/>
                <a:gd name="T26" fmla="*/ 50 w 64"/>
                <a:gd name="T27" fmla="*/ 78 h 78"/>
                <a:gd name="T28" fmla="*/ 50 w 64"/>
                <a:gd name="T29" fmla="*/ 78 h 78"/>
                <a:gd name="T30" fmla="*/ 64 w 64"/>
                <a:gd name="T31" fmla="*/ 78 h 78"/>
                <a:gd name="T32" fmla="*/ 44 w 64"/>
                <a:gd name="T33" fmla="*/ 46 h 78"/>
                <a:gd name="T34" fmla="*/ 44 w 64"/>
                <a:gd name="T35" fmla="*/ 46 h 78"/>
                <a:gd name="T36" fmla="*/ 52 w 64"/>
                <a:gd name="T37" fmla="*/ 42 h 78"/>
                <a:gd name="T38" fmla="*/ 58 w 64"/>
                <a:gd name="T39" fmla="*/ 36 h 78"/>
                <a:gd name="T40" fmla="*/ 60 w 64"/>
                <a:gd name="T41" fmla="*/ 30 h 78"/>
                <a:gd name="T42" fmla="*/ 60 w 64"/>
                <a:gd name="T43" fmla="*/ 24 h 78"/>
                <a:gd name="T44" fmla="*/ 60 w 64"/>
                <a:gd name="T45" fmla="*/ 24 h 78"/>
                <a:gd name="T46" fmla="*/ 48 w 64"/>
                <a:gd name="T47" fmla="*/ 24 h 78"/>
                <a:gd name="T48" fmla="*/ 48 w 64"/>
                <a:gd name="T49" fmla="*/ 24 h 78"/>
                <a:gd name="T50" fmla="*/ 48 w 64"/>
                <a:gd name="T51" fmla="*/ 28 h 78"/>
                <a:gd name="T52" fmla="*/ 44 w 64"/>
                <a:gd name="T53" fmla="*/ 32 h 78"/>
                <a:gd name="T54" fmla="*/ 40 w 64"/>
                <a:gd name="T55" fmla="*/ 34 h 78"/>
                <a:gd name="T56" fmla="*/ 34 w 64"/>
                <a:gd name="T57" fmla="*/ 34 h 78"/>
                <a:gd name="T58" fmla="*/ 12 w 64"/>
                <a:gd name="T59" fmla="*/ 34 h 78"/>
                <a:gd name="T60" fmla="*/ 12 w 64"/>
                <a:gd name="T61" fmla="*/ 12 h 78"/>
                <a:gd name="T62" fmla="*/ 34 w 64"/>
                <a:gd name="T63" fmla="*/ 12 h 78"/>
                <a:gd name="T64" fmla="*/ 34 w 64"/>
                <a:gd name="T65" fmla="*/ 12 h 78"/>
                <a:gd name="T66" fmla="*/ 40 w 64"/>
                <a:gd name="T67" fmla="*/ 12 h 78"/>
                <a:gd name="T68" fmla="*/ 44 w 64"/>
                <a:gd name="T69" fmla="*/ 14 h 78"/>
                <a:gd name="T70" fmla="*/ 48 w 64"/>
                <a:gd name="T71" fmla="*/ 18 h 78"/>
                <a:gd name="T72" fmla="*/ 48 w 64"/>
                <a:gd name="T73" fmla="*/ 24 h 78"/>
                <a:gd name="T74" fmla="*/ 48 w 64"/>
                <a:gd name="T75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" h="78">
                  <a:moveTo>
                    <a:pt x="60" y="24"/>
                  </a:moveTo>
                  <a:lnTo>
                    <a:pt x="60" y="24"/>
                  </a:lnTo>
                  <a:lnTo>
                    <a:pt x="60" y="16"/>
                  </a:lnTo>
                  <a:lnTo>
                    <a:pt x="58" y="12"/>
                  </a:lnTo>
                  <a:lnTo>
                    <a:pt x="54" y="8"/>
                  </a:lnTo>
                  <a:lnTo>
                    <a:pt x="52" y="4"/>
                  </a:lnTo>
                  <a:lnTo>
                    <a:pt x="42" y="0"/>
                  </a:lnTo>
                  <a:lnTo>
                    <a:pt x="34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12" y="78"/>
                  </a:lnTo>
                  <a:lnTo>
                    <a:pt x="12" y="46"/>
                  </a:lnTo>
                  <a:lnTo>
                    <a:pt x="30" y="46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64" y="78"/>
                  </a:lnTo>
                  <a:lnTo>
                    <a:pt x="44" y="46"/>
                  </a:lnTo>
                  <a:lnTo>
                    <a:pt x="44" y="46"/>
                  </a:lnTo>
                  <a:lnTo>
                    <a:pt x="52" y="42"/>
                  </a:lnTo>
                  <a:lnTo>
                    <a:pt x="58" y="36"/>
                  </a:lnTo>
                  <a:lnTo>
                    <a:pt x="60" y="30"/>
                  </a:lnTo>
                  <a:lnTo>
                    <a:pt x="60" y="24"/>
                  </a:lnTo>
                  <a:lnTo>
                    <a:pt x="60" y="24"/>
                  </a:lnTo>
                  <a:close/>
                  <a:moveTo>
                    <a:pt x="48" y="24"/>
                  </a:moveTo>
                  <a:lnTo>
                    <a:pt x="48" y="24"/>
                  </a:lnTo>
                  <a:lnTo>
                    <a:pt x="48" y="28"/>
                  </a:lnTo>
                  <a:lnTo>
                    <a:pt x="44" y="32"/>
                  </a:lnTo>
                  <a:lnTo>
                    <a:pt x="40" y="34"/>
                  </a:lnTo>
                  <a:lnTo>
                    <a:pt x="34" y="34"/>
                  </a:lnTo>
                  <a:lnTo>
                    <a:pt x="12" y="34"/>
                  </a:lnTo>
                  <a:lnTo>
                    <a:pt x="12" y="12"/>
                  </a:lnTo>
                  <a:lnTo>
                    <a:pt x="34" y="12"/>
                  </a:lnTo>
                  <a:lnTo>
                    <a:pt x="34" y="12"/>
                  </a:lnTo>
                  <a:lnTo>
                    <a:pt x="40" y="12"/>
                  </a:lnTo>
                  <a:lnTo>
                    <a:pt x="44" y="14"/>
                  </a:lnTo>
                  <a:lnTo>
                    <a:pt x="48" y="18"/>
                  </a:lnTo>
                  <a:lnTo>
                    <a:pt x="48" y="24"/>
                  </a:lnTo>
                  <a:lnTo>
                    <a:pt x="48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 userDrawn="1"/>
        </p:nvSpPr>
        <p:spPr>
          <a:xfrm>
            <a:off x="10882858" y="6235908"/>
            <a:ext cx="1309141" cy="622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960477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269301" y="3441247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9472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821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61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0041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33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76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77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8AC9E-441C-4852-8052-251F53DFBE4C}" type="datetime1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159060"/>
            <a:ext cx="1384300" cy="306064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384300" y="2159060"/>
            <a:ext cx="9423400" cy="3060640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i="1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10807700" y="2159059"/>
            <a:ext cx="1384300" cy="3060641"/>
          </a:xfrm>
          <a:prstGeom prst="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1384300" y="2159059"/>
            <a:ext cx="9423400" cy="3060641"/>
          </a:xfrm>
        </p:spPr>
        <p:txBody>
          <a:bodyPr anchor="ctr"/>
          <a:lstStyle>
            <a:lvl1pPr marL="0" indent="0" algn="l">
              <a:buNone/>
              <a:defRPr i="0">
                <a:solidFill>
                  <a:schemeClr val="bg1"/>
                </a:solidFill>
              </a:defRPr>
            </a:lvl1pPr>
            <a:lvl2pPr marL="457200" indent="0" algn="l">
              <a:buNone/>
              <a:defRPr i="0">
                <a:solidFill>
                  <a:schemeClr val="bg1"/>
                </a:solidFill>
              </a:defRPr>
            </a:lvl2pPr>
            <a:lvl3pPr marL="914400" indent="0" algn="l">
              <a:buNone/>
              <a:defRPr i="0">
                <a:solidFill>
                  <a:schemeClr val="bg1"/>
                </a:solidFill>
              </a:defRPr>
            </a:lvl3pPr>
            <a:lvl4pPr marL="1371600" indent="0" algn="l">
              <a:buNone/>
              <a:defRPr i="0">
                <a:solidFill>
                  <a:schemeClr val="bg1"/>
                </a:solidFill>
              </a:defRPr>
            </a:lvl4pPr>
            <a:lvl5pPr marL="1828800" indent="0" algn="l">
              <a:buNone/>
              <a:defRPr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0519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43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126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8584">
                      <a:schemeClr val="tx2"/>
                    </a:gs>
                    <a:gs pos="57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69239" y="1406078"/>
            <a:ext cx="5378549" cy="1791549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6095999" y="4773828"/>
            <a:ext cx="5829081" cy="179310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79285" tIns="143428" rIns="179285" bIns="143428" numCol="1" rtlCol="0" anchor="ctr" anchorCtr="0" compatLnSpc="1">
            <a:prstTxWarp prst="textNoShape">
              <a:avLst/>
            </a:prstTxWarp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6096000" y="1406078"/>
            <a:ext cx="5826762" cy="3366196"/>
          </a:xfrm>
          <a:blipFill>
            <a:blip r:embed="rId3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algn="ctr">
              <a:defRPr lang="en-US" sz="2353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Your image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871894" y="1801029"/>
            <a:ext cx="0" cy="4662019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69239" y="3197079"/>
            <a:ext cx="5378549" cy="3369853"/>
          </a:xfrm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sz="2353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096001" y="4773828"/>
            <a:ext cx="5826761" cy="1791549"/>
          </a:xfrm>
        </p:spPr>
        <p:txBody>
          <a:bodyPr lIns="182880" tIns="146304" rIns="182880" bIns="146304" anchor="ctr">
            <a:noAutofit/>
          </a:bodyPr>
          <a:lstStyle>
            <a:lvl1pPr marL="0" indent="0" algn="ctr">
              <a:buNone/>
              <a:defRPr sz="3137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387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65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067822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60713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067822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619">
                      <a:schemeClr val="tx1"/>
                    </a:gs>
                    <a:gs pos="2654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522465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9008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3052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63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501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783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output 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9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305560"/>
            <a:ext cx="10515600" cy="5344160"/>
          </a:xfrm>
          <a:solidFill>
            <a:srgbClr val="002060"/>
          </a:solidFill>
        </p:spPr>
        <p:txBody>
          <a:bodyPr anchor="ctr">
            <a:normAutofit/>
          </a:bodyPr>
          <a:lstStyle>
            <a:lvl1pPr marL="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1pPr>
            <a:lvl2pPr marL="4572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2pPr>
            <a:lvl3pPr marL="9144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3pPr>
            <a:lvl4pPr marL="13716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4pPr>
            <a:lvl5pPr marL="1828800" indent="0">
              <a:lnSpc>
                <a:spcPct val="50000"/>
              </a:lnSpc>
              <a:buNone/>
              <a:defRPr sz="1600">
                <a:solidFill>
                  <a:schemeClr val="bg1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1276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295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441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11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592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11653523" cy="2250104"/>
          </a:xfrm>
        </p:spPr>
        <p:txBody>
          <a:bodyPr>
            <a:spAutoFit/>
          </a:bodyPr>
          <a:lstStyle>
            <a:lvl1pPr marL="0" indent="0">
              <a:buClr>
                <a:schemeClr val="bg1"/>
              </a:buClr>
              <a:buFontTx/>
              <a:buNone/>
              <a:defRPr>
                <a:solidFill>
                  <a:srgbClr val="0072C6"/>
                </a:solidFill>
              </a:defRPr>
            </a:lvl1pPr>
            <a:lvl2pPr marL="572058" indent="-236285">
              <a:buClr>
                <a:schemeClr val="bg1"/>
              </a:buClr>
              <a:buFont typeface="Symbol" panose="05050102010706020507" pitchFamily="18" charset="2"/>
              <a:buChar char="-"/>
              <a:defRPr/>
            </a:lvl2pPr>
            <a:lvl3pPr marL="783471" indent="-223849">
              <a:buClr>
                <a:schemeClr val="bg1"/>
              </a:buClr>
              <a:buFont typeface="Segoe UI" panose="020B0502040204020203" pitchFamily="34" charset="0"/>
              <a:buChar char="&gt;"/>
              <a:defRPr sz="2350"/>
            </a:lvl3pPr>
            <a:lvl4pPr marL="1007319" indent="-223849">
              <a:buClr>
                <a:schemeClr val="bg1"/>
              </a:buClr>
              <a:buFont typeface="Segoe UI" panose="020B0502040204020203" pitchFamily="34" charset="0"/>
              <a:buChar char="-"/>
              <a:defRPr sz="1959"/>
            </a:lvl4pPr>
            <a:lvl5pPr marL="1231168" indent="-223849">
              <a:buClr>
                <a:schemeClr val="bg1"/>
              </a:buClr>
              <a:buFont typeface="Arial" panose="020B0604020202020204" pitchFamily="34" charset="0"/>
              <a:buChar char="•"/>
              <a:defRPr sz="195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8133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&amp; Non-bullete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246" y="1479133"/>
            <a:ext cx="4481754" cy="5378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0991329" cy="8996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10365061" cy="19889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579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2"/>
            <a:ext cx="12191997" cy="685019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2981244"/>
            <a:ext cx="6273418" cy="179310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1104" y="1187621"/>
            <a:ext cx="7171335" cy="1793104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213" y="470068"/>
            <a:ext cx="1970710" cy="42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3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/>
          <a:lstStyle>
            <a:lvl1pPr algn="l">
              <a:defRPr sz="5096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95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and Description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823" y="365125"/>
            <a:ext cx="11346611" cy="67004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823" y="1167442"/>
            <a:ext cx="4019909" cy="5492149"/>
          </a:xfrm>
          <a:solidFill>
            <a:schemeClr val="bg1">
              <a:lumMod val="50000"/>
            </a:schemeClr>
          </a:solidFill>
        </p:spPr>
        <p:txBody>
          <a:bodyPr anchor="ctr"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462732" y="1167442"/>
            <a:ext cx="7326702" cy="5492149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1pPr>
            <a:lvl2pPr marL="4572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2pPr>
            <a:lvl3pPr marL="9144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3pPr>
            <a:lvl4pPr marL="13716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4pPr>
            <a:lvl5pPr marL="1828800" indent="0">
              <a:lnSpc>
                <a:spcPct val="90000"/>
              </a:lnSpc>
              <a:buNone/>
              <a:defRPr sz="16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noProof="1"/>
              <a:t>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6655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ACD67-9E27-401D-A11C-2E96B9421477}" type="datetime1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DE4316-4355-4038-9262-DF05D0694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15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4916D-FF6A-4745-8D61-3E99C7FA3F87}" type="datetime1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Citrix Synergy 2017</a:t>
            </a:r>
          </a:p>
        </p:txBody>
      </p:sp>
    </p:spTree>
    <p:extLst>
      <p:ext uri="{BB962C8B-B14F-4D97-AF65-F5344CB8AC3E}">
        <p14:creationId xmlns:p14="http://schemas.microsoft.com/office/powerpoint/2010/main" val="179641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63" r:id="rId5"/>
    <p:sldLayoutId id="2147483664" r:id="rId6"/>
    <p:sldLayoutId id="2147483662" r:id="rId7"/>
    <p:sldLayoutId id="214748366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5" r:id="rId17"/>
    <p:sldLayoutId id="2147483666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79179" y="6506143"/>
            <a:ext cx="621655" cy="2465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592709"/>
            <a:ext cx="11277599" cy="84202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2148840"/>
            <a:ext cx="11277600" cy="40336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 bwMode="gray">
          <a:xfrm>
            <a:off x="121852" y="650629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CB352511-2795-4994-B11A-B9E1533DB083}" type="slidenum">
              <a:rPr lang="en-US" sz="1000" smtClean="0">
                <a:solidFill>
                  <a:schemeClr val="bg2"/>
                </a:solidFill>
                <a:latin typeface="+mj-lt"/>
              </a:rPr>
              <a:pPr algn="r"/>
              <a:t>‹#›</a:t>
            </a:fld>
            <a:endParaRPr lang="en-US" sz="10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 bwMode="gray">
          <a:xfrm>
            <a:off x="457200" y="6567845"/>
            <a:ext cx="357354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indent="0" algn="l" defTabSz="1088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bg2"/>
                </a:solidFill>
                <a:latin typeface="+mj-lt"/>
                <a:ea typeface="Arial"/>
                <a:cs typeface="Arial"/>
              </a:rPr>
              <a:t>© 2017 Citrix</a:t>
            </a:r>
          </a:p>
        </p:txBody>
      </p:sp>
    </p:spTree>
    <p:extLst>
      <p:ext uri="{BB962C8B-B14F-4D97-AF65-F5344CB8AC3E}">
        <p14:creationId xmlns:p14="http://schemas.microsoft.com/office/powerpoint/2010/main" val="70705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76000"/>
        </a:lnSpc>
        <a:spcBef>
          <a:spcPct val="0"/>
        </a:spcBef>
        <a:buNone/>
        <a:defRPr sz="3600" b="1" kern="1200" spc="3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2200" kern="1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365125" indent="-18288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.AppleSystemUIFont" charset="-120"/>
        <a:buChar char="–"/>
        <a:tabLst/>
        <a:defRPr sz="1800" kern="1200" spc="-30" baseline="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tabLst/>
        <a:defRPr lang="en-US" sz="1600" kern="100" spc="-30" baseline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.AppleSystemUIFont" charset="-120"/>
        <a:buChar char="–"/>
        <a:tabLst/>
        <a:defRPr lang="en-US" sz="1600" kern="100" spc="-5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0975" algn="l" defTabSz="914400" rtl="0" eaLnBrk="1" latinLnBrk="0" hangingPunct="1">
        <a:lnSpc>
          <a:spcPct val="85000"/>
        </a:lnSpc>
        <a:spcBef>
          <a:spcPts val="600"/>
        </a:spcBef>
        <a:spcAft>
          <a:spcPts val="200"/>
        </a:spcAft>
        <a:buFont typeface="Arial" charset="0"/>
        <a:buChar char="•"/>
        <a:tabLst/>
        <a:defRPr sz="1600" b="0" kern="1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752475" indent="-173038" algn="l" defTabSz="914400" rtl="0" eaLnBrk="1" latinLnBrk="0" hangingPunct="1">
        <a:lnSpc>
          <a:spcPct val="110000"/>
        </a:lnSpc>
        <a:spcBef>
          <a:spcPts val="600"/>
        </a:spcBef>
        <a:spcAft>
          <a:spcPts val="800"/>
        </a:spcAft>
        <a:buFont typeface="Tahoma" panose="020B0604030504040204" pitchFamily="34" charset="0"/>
        <a:buChar char="​"/>
        <a:tabLst/>
        <a:defRPr sz="1600" kern="1200" spc="30" baseline="0">
          <a:solidFill>
            <a:schemeClr val="tx1"/>
          </a:solidFill>
          <a:latin typeface="+mn-lt"/>
          <a:ea typeface="+mn-ea"/>
          <a:cs typeface="+mn-cs"/>
        </a:defRPr>
      </a:lvl6pPr>
      <a:lvl7pPr marL="171450" indent="-17145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400" kern="1200" spc="-50" baseline="0">
          <a:solidFill>
            <a:schemeClr val="accent6"/>
          </a:solidFill>
          <a:latin typeface="+mn-lt"/>
          <a:ea typeface="+mn-ea"/>
          <a:cs typeface="+mn-cs"/>
        </a:defRPr>
      </a:lvl7pPr>
      <a:lvl8pPr marL="111125" indent="-111125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Calibri Light" panose="020F0302020204030204" pitchFamily="34" charset="0"/>
        <a:buChar char="“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114300" indent="0" algn="l" defTabSz="914400" rtl="0" eaLnBrk="1" latinLnBrk="0" hangingPunct="1">
        <a:lnSpc>
          <a:spcPct val="85000"/>
        </a:lnSpc>
        <a:spcBef>
          <a:spcPts val="200"/>
        </a:spcBef>
        <a:spcAft>
          <a:spcPts val="1000"/>
        </a:spcAft>
        <a:buFont typeface="Tahoma" panose="020B0604030504040204" pitchFamily="34" charset="0"/>
        <a:buChar char="​"/>
        <a:defRPr sz="1200" b="1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pos="7397">
          <p15:clr>
            <a:srgbClr val="F26B43"/>
          </p15:clr>
        </p15:guide>
        <p15:guide id="5" orient="horz" pos="912">
          <p15:clr>
            <a:srgbClr val="F26B43"/>
          </p15:clr>
        </p15:guide>
        <p15:guide id="6" orient="horz" pos="360">
          <p15:clr>
            <a:srgbClr val="F26B43"/>
          </p15:clr>
        </p15:guide>
        <p15:guide id="7" orient="horz" pos="1488">
          <p15:clr>
            <a:srgbClr val="F26B43"/>
          </p15:clr>
        </p15:guide>
        <p15:guide id="8" orient="horz" pos="10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20"/>
            <a:chOff x="12618967" y="-221"/>
            <a:chExt cx="954235" cy="5767188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4220" y="1040742"/>
              <a:ext cx="2698730" cy="629236"/>
              <a:chOff x="1584344" y="4543426"/>
              <a:chExt cx="2698730" cy="629236"/>
            </a:xfrm>
          </p:grpSpPr>
          <p:sp>
            <p:nvSpPr>
              <p:cNvPr id="37" name="Rectangle 36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Oragen</a:t>
                </a:r>
                <a:endPara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endParaRP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  <a:endParaRPr lang="en-US" sz="49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3413144" y="4543426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2498744" y="4882896"/>
                <a:ext cx="869930" cy="28976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Yellow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G:185 B:0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3413144" y="4882895"/>
                <a:ext cx="869930" cy="28976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Orange</a:t>
                </a:r>
              </a:p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kern="120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R:255 G:140 B:0</a:t>
                </a:r>
              </a:p>
            </p:txBody>
          </p:sp>
          <p:sp>
            <p:nvSpPr>
              <p:cNvPr id="45" name="Rectangle 44"/>
              <p:cNvSpPr/>
              <p:nvPr userDrawn="1"/>
            </p:nvSpPr>
            <p:spPr bwMode="auto">
              <a:xfrm>
                <a:off x="158434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b="1" kern="120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1410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49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490" baseline="0" dirty="0">
                    <a:gradFill>
                      <a:gsLst>
                        <a:gs pos="37168">
                          <a:srgbClr val="292929"/>
                        </a:gs>
                        <a:gs pos="72000">
                          <a:srgbClr val="292929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490" dirty="0">
                  <a:gradFill>
                    <a:gsLst>
                      <a:gs pos="37168">
                        <a:srgbClr val="292929"/>
                      </a:gs>
                      <a:gs pos="72000">
                        <a:srgbClr val="292929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algn="l" defTabSz="914367" rtl="0" eaLnBrk="1" latinLnBrk="0" hangingPunct="1">
                <a:lnSpc>
                  <a:spcPct val="90000"/>
                </a:lnSpc>
                <a:spcAft>
                  <a:spcPts val="588"/>
                </a:spcAft>
              </a:pPr>
              <a:r>
                <a:rPr lang="en-US" sz="980" kern="1200" dirty="0">
                  <a:gradFill>
                    <a:gsLst>
                      <a:gs pos="82301">
                        <a:srgbClr val="292929"/>
                      </a:gs>
                      <a:gs pos="62000">
                        <a:srgbClr val="292929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rPr>
                <a:t>Secondary colors (use only when necessary)</a:t>
              </a:r>
            </a:p>
          </p:txBody>
        </p:sp>
        <p:sp>
          <p:nvSpPr>
            <p:cNvPr id="22" name="Rectangle 21"/>
            <p:cNvSpPr/>
            <p:nvPr userDrawn="1"/>
          </p:nvSpPr>
          <p:spPr bwMode="auto">
            <a:xfrm rot="5400000">
              <a:off x="12328888" y="5187119"/>
              <a:ext cx="869930" cy="289766"/>
            </a:xfrm>
            <a:prstGeom prst="rect">
              <a:avLst/>
            </a:prstGeom>
            <a:solidFill>
              <a:srgbClr val="A8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Red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168 G:0 B:0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Rectangle 22"/>
            <p:cNvSpPr/>
            <p:nvPr userDrawn="1"/>
          </p:nvSpPr>
          <p:spPr bwMode="auto">
            <a:xfrm rot="5400000">
              <a:off x="12328888" y="3353997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Light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R:16</a:t>
              </a:r>
              <a:r>
                <a:rPr lang="en-US" sz="490" baseline="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 G:124 B:16</a:t>
              </a:r>
              <a:endParaRPr lang="en-US" sz="490" dirty="0">
                <a:gradFill>
                  <a:gsLst>
                    <a:gs pos="2092">
                      <a:srgbClr val="F8F8F8"/>
                    </a:gs>
                    <a:gs pos="10042">
                      <a:srgbClr val="F8F8F8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Rectangle 23"/>
            <p:cNvSpPr/>
            <p:nvPr userDrawn="1"/>
          </p:nvSpPr>
          <p:spPr bwMode="auto">
            <a:xfrm rot="5400000">
              <a:off x="12328888" y="4272719"/>
              <a:ext cx="869930" cy="289766"/>
            </a:xfrm>
            <a:prstGeom prst="rect">
              <a:avLst/>
            </a:prstGeom>
            <a:solidFill>
              <a:srgbClr val="002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algn="l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Dark Blue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R0 G32 B80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792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jp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jp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&amp;ehk=Ccy5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&amp;ehk="/><Relationship Id="rId4" Type="http://schemas.openxmlformats.org/officeDocument/2006/relationships/image" Target="../media/image46.png&amp;ehk=WyN1ImduUs7Em529ARcXmQ&amp;r=0&amp;pid=OfficeInsert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trix.com/SynergyTV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SYN413 - Microsoft Containers in a Citrix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900A4-CEC2-4071-AA79-85426AF05F2D}"/>
              </a:ext>
            </a:extLst>
          </p:cNvPr>
          <p:cNvSpPr txBox="1"/>
          <p:nvPr/>
        </p:nvSpPr>
        <p:spPr>
          <a:xfrm>
            <a:off x="1461796" y="4627983"/>
            <a:ext cx="56634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#SYN413  #</a:t>
            </a:r>
            <a:r>
              <a:rPr lang="en-US" sz="4000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citrixsynergy</a:t>
            </a:r>
            <a:endParaRPr lang="en-US" sz="40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015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274" y="0"/>
            <a:ext cx="10515600" cy="1325563"/>
          </a:xfrm>
        </p:spPr>
        <p:txBody>
          <a:bodyPr/>
          <a:lstStyle/>
          <a:p>
            <a:r>
              <a:rPr lang="en-US" sz="4705" dirty="0"/>
              <a:t>VMs and Containers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57" y="1262640"/>
            <a:ext cx="4089938" cy="30441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723" y="1038534"/>
            <a:ext cx="3137487" cy="310682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95244" y="4243770"/>
            <a:ext cx="5131134" cy="669826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“Will containers replace VM’s?”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577516" y="4250723"/>
            <a:ext cx="908951" cy="669832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41557" y="5074983"/>
            <a:ext cx="10329288" cy="1126938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Containers are not a virtualization technology.</a:t>
            </a:r>
          </a:p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Containers are an application deployment &amp; delivery technology.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3F3FAC-7EAC-4EAC-887D-86845463F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E05AC-0DC1-40E8-BD44-DB626F255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74" y="105764"/>
            <a:ext cx="1319514" cy="495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9B1877-59A8-46F4-AA86-4304EFFD4F8A}"/>
              </a:ext>
            </a:extLst>
          </p:cNvPr>
          <p:cNvSpPr txBox="1"/>
          <p:nvPr/>
        </p:nvSpPr>
        <p:spPr>
          <a:xfrm>
            <a:off x="812241" y="3449256"/>
            <a:ext cx="67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VM’s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CF72A-863F-46FA-95D3-C49FD233C147}"/>
              </a:ext>
            </a:extLst>
          </p:cNvPr>
          <p:cNvSpPr txBox="1"/>
          <p:nvPr/>
        </p:nvSpPr>
        <p:spPr>
          <a:xfrm>
            <a:off x="10184526" y="344925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Containers</a:t>
            </a:r>
          </a:p>
        </p:txBody>
      </p:sp>
    </p:spTree>
    <p:extLst>
      <p:ext uri="{BB962C8B-B14F-4D97-AF65-F5344CB8AC3E}">
        <p14:creationId xmlns:p14="http://schemas.microsoft.com/office/powerpoint/2010/main" val="290164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 build="p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D85713-F7D4-48A1-87BD-AE60B1F2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19951-F208-4B50-9A83-3441A5DFA1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22"/>
          <a:stretch/>
        </p:blipFill>
        <p:spPr>
          <a:xfrm>
            <a:off x="393540" y="76921"/>
            <a:ext cx="5612405" cy="6735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B77B43-8044-41BF-886F-D5DF02E96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74" y="105764"/>
            <a:ext cx="1319514" cy="495258"/>
          </a:xfrm>
          <a:prstGeom prst="rect">
            <a:avLst/>
          </a:prstGeom>
        </p:spPr>
      </p:pic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9DA343BA-AD4C-4ABA-BD8E-804A82EC54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91"/>
          <a:stretch/>
        </p:blipFill>
        <p:spPr>
          <a:xfrm>
            <a:off x="6089073" y="78056"/>
            <a:ext cx="5660322" cy="670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5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65760"/>
            <a:ext cx="11655840" cy="899665"/>
          </a:xfrm>
        </p:spPr>
        <p:txBody>
          <a:bodyPr/>
          <a:lstStyle/>
          <a:p>
            <a:r>
              <a:rPr lang="en-US" dirty="0"/>
              <a:t>A Microsoft View of Containers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119835" y="912717"/>
            <a:ext cx="5826761" cy="396931"/>
          </a:xfrm>
          <a:prstGeom prst="rect">
            <a:avLst/>
          </a:prstGeom>
          <a:noFill/>
        </p:spPr>
        <p:txBody>
          <a:bodyPr wrap="square" lIns="182828" tIns="0" rIns="182828" bIns="146263" rtlCol="0">
            <a:spAutoFit/>
          </a:bodyPr>
          <a:lstStyle/>
          <a:p>
            <a:pPr algn="ctr"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Segoe UI"/>
              </a:rPr>
              <a:t>Containers </a:t>
            </a:r>
            <a:r>
              <a:rPr lang="en-US" kern="0" dirty="0">
                <a:solidFill>
                  <a:sysClr val="windowText" lastClr="000000"/>
                </a:solidFill>
                <a:latin typeface="Segoe UI"/>
              </a:rPr>
              <a:t>= Operating system virtualization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119835" y="4160867"/>
            <a:ext cx="5826760" cy="396931"/>
          </a:xfrm>
          <a:prstGeom prst="rect">
            <a:avLst/>
          </a:prstGeom>
          <a:noFill/>
        </p:spPr>
        <p:txBody>
          <a:bodyPr wrap="square" lIns="0" tIns="0" rIns="0" bIns="146263" rtlCol="0">
            <a:spAutoFit/>
          </a:bodyPr>
          <a:lstStyle/>
          <a:p>
            <a:pPr algn="ctr"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Segoe UI"/>
              </a:rPr>
              <a:t>Traditional virtual machines </a:t>
            </a:r>
            <a:r>
              <a:rPr lang="en-US" kern="0" dirty="0">
                <a:solidFill>
                  <a:sysClr val="windowText" lastClr="000000"/>
                </a:solidFill>
                <a:latin typeface="Segoe UI"/>
              </a:rPr>
              <a:t>= hardware virtualization</a:t>
            </a:r>
          </a:p>
        </p:txBody>
      </p:sp>
      <p:cxnSp>
        <p:nvCxnSpPr>
          <p:cNvPr id="101" name="Straight Connector 100"/>
          <p:cNvCxnSpPr>
            <a:cxnSpLocks/>
          </p:cNvCxnSpPr>
          <p:nvPr/>
        </p:nvCxnSpPr>
        <p:spPr>
          <a:xfrm flipH="1">
            <a:off x="7059190" y="665024"/>
            <a:ext cx="4227" cy="543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8396514" y="1607054"/>
            <a:ext cx="2428026" cy="1271822"/>
            <a:chOff x="8624153" y="2019905"/>
            <a:chExt cx="2476713" cy="1297325"/>
          </a:xfrm>
        </p:grpSpPr>
        <p:grpSp>
          <p:nvGrpSpPr>
            <p:cNvPr id="21" name="Group 20"/>
            <p:cNvGrpSpPr/>
            <p:nvPr/>
          </p:nvGrpSpPr>
          <p:grpSpPr>
            <a:xfrm>
              <a:off x="8628838" y="2951470"/>
              <a:ext cx="2472028" cy="365760"/>
              <a:chOff x="8658780" y="2951470"/>
              <a:chExt cx="2472028" cy="365760"/>
            </a:xfrm>
          </p:grpSpPr>
          <p:sp>
            <p:nvSpPr>
              <p:cNvPr id="198" name="Rectangle 197"/>
              <p:cNvSpPr/>
              <p:nvPr/>
            </p:nvSpPr>
            <p:spPr bwMode="auto">
              <a:xfrm>
                <a:off x="9027688" y="2951470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cs typeface="Segoe UI" pitchFamily="34" charset="0"/>
                  </a:rPr>
                  <a:t>Kernel</a:t>
                </a:r>
              </a:p>
            </p:txBody>
          </p:sp>
          <p:grpSp>
            <p:nvGrpSpPr>
              <p:cNvPr id="199" name="Group 198"/>
              <p:cNvGrpSpPr/>
              <p:nvPr/>
            </p:nvGrpSpPr>
            <p:grpSpPr>
              <a:xfrm>
                <a:off x="8658780" y="2951470"/>
                <a:ext cx="365760" cy="365760"/>
                <a:chOff x="4498836" y="2852262"/>
                <a:chExt cx="501628" cy="497646"/>
              </a:xfrm>
            </p:grpSpPr>
            <p:sp>
              <p:nvSpPr>
                <p:cNvPr id="200" name="Rectangle 199"/>
                <p:cNvSpPr/>
                <p:nvPr/>
              </p:nvSpPr>
              <p:spPr bwMode="auto">
                <a:xfrm>
                  <a:off x="4498836" y="2852262"/>
                  <a:ext cx="501628" cy="497646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1" name="Freeform 73"/>
                <p:cNvSpPr>
                  <a:spLocks noChangeAspect="1" noEditPoints="1"/>
                </p:cNvSpPr>
                <p:nvPr/>
              </p:nvSpPr>
              <p:spPr bwMode="black">
                <a:xfrm>
                  <a:off x="4600290" y="2951725"/>
                  <a:ext cx="298721" cy="298720"/>
                </a:xfrm>
                <a:custGeom>
                  <a:avLst/>
                  <a:gdLst>
                    <a:gd name="T0" fmla="*/ 313 w 330"/>
                    <a:gd name="T1" fmla="*/ 161 h 330"/>
                    <a:gd name="T2" fmla="*/ 313 w 330"/>
                    <a:gd name="T3" fmla="*/ 128 h 330"/>
                    <a:gd name="T4" fmla="*/ 284 w 330"/>
                    <a:gd name="T5" fmla="*/ 137 h 330"/>
                    <a:gd name="T6" fmla="*/ 298 w 330"/>
                    <a:gd name="T7" fmla="*/ 111 h 330"/>
                    <a:gd name="T8" fmla="*/ 330 w 330"/>
                    <a:gd name="T9" fmla="*/ 103 h 330"/>
                    <a:gd name="T10" fmla="*/ 298 w 330"/>
                    <a:gd name="T11" fmla="*/ 95 h 330"/>
                    <a:gd name="T12" fmla="*/ 284 w 330"/>
                    <a:gd name="T13" fmla="*/ 87 h 330"/>
                    <a:gd name="T14" fmla="*/ 235 w 330"/>
                    <a:gd name="T15" fmla="*/ 46 h 330"/>
                    <a:gd name="T16" fmla="*/ 244 w 330"/>
                    <a:gd name="T17" fmla="*/ 17 h 330"/>
                    <a:gd name="T18" fmla="*/ 211 w 330"/>
                    <a:gd name="T19" fmla="*/ 17 h 330"/>
                    <a:gd name="T20" fmla="*/ 219 w 330"/>
                    <a:gd name="T21" fmla="*/ 46 h 330"/>
                    <a:gd name="T22" fmla="*/ 194 w 330"/>
                    <a:gd name="T23" fmla="*/ 32 h 330"/>
                    <a:gd name="T24" fmla="*/ 186 w 330"/>
                    <a:gd name="T25" fmla="*/ 0 h 330"/>
                    <a:gd name="T26" fmla="*/ 178 w 330"/>
                    <a:gd name="T27" fmla="*/ 32 h 330"/>
                    <a:gd name="T28" fmla="*/ 152 w 330"/>
                    <a:gd name="T29" fmla="*/ 46 h 330"/>
                    <a:gd name="T30" fmla="*/ 161 w 330"/>
                    <a:gd name="T31" fmla="*/ 17 h 330"/>
                    <a:gd name="T32" fmla="*/ 128 w 330"/>
                    <a:gd name="T33" fmla="*/ 17 h 330"/>
                    <a:gd name="T34" fmla="*/ 137 w 330"/>
                    <a:gd name="T35" fmla="*/ 46 h 330"/>
                    <a:gd name="T36" fmla="*/ 111 w 330"/>
                    <a:gd name="T37" fmla="*/ 32 h 330"/>
                    <a:gd name="T38" fmla="*/ 103 w 330"/>
                    <a:gd name="T39" fmla="*/ 0 h 330"/>
                    <a:gd name="T40" fmla="*/ 95 w 330"/>
                    <a:gd name="T41" fmla="*/ 32 h 330"/>
                    <a:gd name="T42" fmla="*/ 87 w 330"/>
                    <a:gd name="T43" fmla="*/ 46 h 330"/>
                    <a:gd name="T44" fmla="*/ 46 w 330"/>
                    <a:gd name="T45" fmla="*/ 95 h 330"/>
                    <a:gd name="T46" fmla="*/ 17 w 330"/>
                    <a:gd name="T47" fmla="*/ 86 h 330"/>
                    <a:gd name="T48" fmla="*/ 17 w 330"/>
                    <a:gd name="T49" fmla="*/ 120 h 330"/>
                    <a:gd name="T50" fmla="*/ 46 w 330"/>
                    <a:gd name="T51" fmla="*/ 111 h 330"/>
                    <a:gd name="T52" fmla="*/ 32 w 330"/>
                    <a:gd name="T53" fmla="*/ 137 h 330"/>
                    <a:gd name="T54" fmla="*/ 0 w 330"/>
                    <a:gd name="T55" fmla="*/ 144 h 330"/>
                    <a:gd name="T56" fmla="*/ 32 w 330"/>
                    <a:gd name="T57" fmla="*/ 152 h 330"/>
                    <a:gd name="T58" fmla="*/ 46 w 330"/>
                    <a:gd name="T59" fmla="*/ 178 h 330"/>
                    <a:gd name="T60" fmla="*/ 17 w 330"/>
                    <a:gd name="T61" fmla="*/ 169 h 330"/>
                    <a:gd name="T62" fmla="*/ 17 w 330"/>
                    <a:gd name="T63" fmla="*/ 203 h 330"/>
                    <a:gd name="T64" fmla="*/ 46 w 330"/>
                    <a:gd name="T65" fmla="*/ 194 h 330"/>
                    <a:gd name="T66" fmla="*/ 32 w 330"/>
                    <a:gd name="T67" fmla="*/ 219 h 330"/>
                    <a:gd name="T68" fmla="*/ 0 w 330"/>
                    <a:gd name="T69" fmla="*/ 227 h 330"/>
                    <a:gd name="T70" fmla="*/ 32 w 330"/>
                    <a:gd name="T71" fmla="*/ 235 h 330"/>
                    <a:gd name="T72" fmla="*/ 46 w 330"/>
                    <a:gd name="T73" fmla="*/ 243 h 330"/>
                    <a:gd name="T74" fmla="*/ 95 w 330"/>
                    <a:gd name="T75" fmla="*/ 284 h 330"/>
                    <a:gd name="T76" fmla="*/ 86 w 330"/>
                    <a:gd name="T77" fmla="*/ 313 h 330"/>
                    <a:gd name="T78" fmla="*/ 120 w 330"/>
                    <a:gd name="T79" fmla="*/ 313 h 330"/>
                    <a:gd name="T80" fmla="*/ 111 w 330"/>
                    <a:gd name="T81" fmla="*/ 284 h 330"/>
                    <a:gd name="T82" fmla="*/ 137 w 330"/>
                    <a:gd name="T83" fmla="*/ 298 h 330"/>
                    <a:gd name="T84" fmla="*/ 144 w 330"/>
                    <a:gd name="T85" fmla="*/ 330 h 330"/>
                    <a:gd name="T86" fmla="*/ 152 w 330"/>
                    <a:gd name="T87" fmla="*/ 298 h 330"/>
                    <a:gd name="T88" fmla="*/ 178 w 330"/>
                    <a:gd name="T89" fmla="*/ 284 h 330"/>
                    <a:gd name="T90" fmla="*/ 169 w 330"/>
                    <a:gd name="T91" fmla="*/ 313 h 330"/>
                    <a:gd name="T92" fmla="*/ 203 w 330"/>
                    <a:gd name="T93" fmla="*/ 313 h 330"/>
                    <a:gd name="T94" fmla="*/ 194 w 330"/>
                    <a:gd name="T95" fmla="*/ 284 h 330"/>
                    <a:gd name="T96" fmla="*/ 219 w 330"/>
                    <a:gd name="T97" fmla="*/ 298 h 330"/>
                    <a:gd name="T98" fmla="*/ 227 w 330"/>
                    <a:gd name="T99" fmla="*/ 330 h 330"/>
                    <a:gd name="T100" fmla="*/ 235 w 330"/>
                    <a:gd name="T101" fmla="*/ 298 h 330"/>
                    <a:gd name="T102" fmla="*/ 243 w 330"/>
                    <a:gd name="T103" fmla="*/ 284 h 330"/>
                    <a:gd name="T104" fmla="*/ 284 w 330"/>
                    <a:gd name="T105" fmla="*/ 235 h 330"/>
                    <a:gd name="T106" fmla="*/ 313 w 330"/>
                    <a:gd name="T107" fmla="*/ 244 h 330"/>
                    <a:gd name="T108" fmla="*/ 313 w 330"/>
                    <a:gd name="T109" fmla="*/ 211 h 330"/>
                    <a:gd name="T110" fmla="*/ 284 w 330"/>
                    <a:gd name="T111" fmla="*/ 219 h 330"/>
                    <a:gd name="T112" fmla="*/ 298 w 330"/>
                    <a:gd name="T113" fmla="*/ 194 h 330"/>
                    <a:gd name="T114" fmla="*/ 330 w 330"/>
                    <a:gd name="T115" fmla="*/ 186 h 330"/>
                    <a:gd name="T116" fmla="*/ 298 w 330"/>
                    <a:gd name="T117" fmla="*/ 178 h 330"/>
                    <a:gd name="T118" fmla="*/ 284 w 330"/>
                    <a:gd name="T119" fmla="*/ 152 h 330"/>
                    <a:gd name="T120" fmla="*/ 165 w 330"/>
                    <a:gd name="T121" fmla="*/ 267 h 330"/>
                    <a:gd name="T122" fmla="*/ 165 w 330"/>
                    <a:gd name="T123" fmla="*/ 63 h 330"/>
                    <a:gd name="T124" fmla="*/ 165 w 330"/>
                    <a:gd name="T125" fmla="*/ 267 h 3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330" h="330">
                      <a:moveTo>
                        <a:pt x="298" y="152"/>
                      </a:moveTo>
                      <a:cubicBezTo>
                        <a:pt x="301" y="158"/>
                        <a:pt x="307" y="161"/>
                        <a:pt x="313" y="161"/>
                      </a:cubicBezTo>
                      <a:cubicBezTo>
                        <a:pt x="322" y="161"/>
                        <a:pt x="330" y="154"/>
                        <a:pt x="330" y="144"/>
                      </a:cubicBezTo>
                      <a:cubicBezTo>
                        <a:pt x="330" y="135"/>
                        <a:pt x="322" y="128"/>
                        <a:pt x="313" y="128"/>
                      </a:cubicBezTo>
                      <a:cubicBezTo>
                        <a:pt x="307" y="128"/>
                        <a:pt x="301" y="131"/>
                        <a:pt x="298" y="137"/>
                      </a:cubicBezTo>
                      <a:cubicBezTo>
                        <a:pt x="284" y="137"/>
                        <a:pt x="284" y="137"/>
                        <a:pt x="284" y="137"/>
                      </a:cubicBezTo>
                      <a:cubicBezTo>
                        <a:pt x="284" y="111"/>
                        <a:pt x="284" y="111"/>
                        <a:pt x="284" y="111"/>
                      </a:cubicBezTo>
                      <a:cubicBezTo>
                        <a:pt x="298" y="111"/>
                        <a:pt x="298" y="111"/>
                        <a:pt x="298" y="111"/>
                      </a:cubicBezTo>
                      <a:cubicBezTo>
                        <a:pt x="301" y="116"/>
                        <a:pt x="307" y="120"/>
                        <a:pt x="313" y="120"/>
                      </a:cubicBezTo>
                      <a:cubicBezTo>
                        <a:pt x="322" y="120"/>
                        <a:pt x="330" y="112"/>
                        <a:pt x="330" y="103"/>
                      </a:cubicBezTo>
                      <a:cubicBezTo>
                        <a:pt x="330" y="94"/>
                        <a:pt x="322" y="86"/>
                        <a:pt x="313" y="86"/>
                      </a:cubicBezTo>
                      <a:cubicBezTo>
                        <a:pt x="307" y="86"/>
                        <a:pt x="301" y="90"/>
                        <a:pt x="298" y="95"/>
                      </a:cubicBezTo>
                      <a:cubicBezTo>
                        <a:pt x="284" y="95"/>
                        <a:pt x="284" y="95"/>
                        <a:pt x="284" y="95"/>
                      </a:cubicBezTo>
                      <a:cubicBezTo>
                        <a:pt x="284" y="87"/>
                        <a:pt x="284" y="87"/>
                        <a:pt x="284" y="87"/>
                      </a:cubicBezTo>
                      <a:cubicBezTo>
                        <a:pt x="284" y="65"/>
                        <a:pt x="266" y="46"/>
                        <a:pt x="243" y="46"/>
                      </a:cubicBezTo>
                      <a:cubicBezTo>
                        <a:pt x="235" y="46"/>
                        <a:pt x="235" y="46"/>
                        <a:pt x="235" y="46"/>
                      </a:cubicBezTo>
                      <a:cubicBezTo>
                        <a:pt x="235" y="32"/>
                        <a:pt x="235" y="32"/>
                        <a:pt x="235" y="32"/>
                      </a:cubicBezTo>
                      <a:cubicBezTo>
                        <a:pt x="240" y="29"/>
                        <a:pt x="244" y="23"/>
                        <a:pt x="244" y="17"/>
                      </a:cubicBezTo>
                      <a:cubicBezTo>
                        <a:pt x="244" y="8"/>
                        <a:pt x="237" y="0"/>
                        <a:pt x="227" y="0"/>
                      </a:cubicBezTo>
                      <a:cubicBezTo>
                        <a:pt x="218" y="0"/>
                        <a:pt x="211" y="8"/>
                        <a:pt x="211" y="17"/>
                      </a:cubicBezTo>
                      <a:cubicBezTo>
                        <a:pt x="211" y="23"/>
                        <a:pt x="214" y="29"/>
                        <a:pt x="219" y="32"/>
                      </a:cubicBezTo>
                      <a:cubicBezTo>
                        <a:pt x="219" y="46"/>
                        <a:pt x="219" y="46"/>
                        <a:pt x="219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4" y="32"/>
                        <a:pt x="194" y="32"/>
                        <a:pt x="194" y="32"/>
                      </a:cubicBezTo>
                      <a:cubicBezTo>
                        <a:pt x="199" y="29"/>
                        <a:pt x="203" y="23"/>
                        <a:pt x="203" y="17"/>
                      </a:cubicBezTo>
                      <a:cubicBezTo>
                        <a:pt x="203" y="8"/>
                        <a:pt x="195" y="0"/>
                        <a:pt x="186" y="0"/>
                      </a:cubicBezTo>
                      <a:cubicBezTo>
                        <a:pt x="177" y="0"/>
                        <a:pt x="169" y="8"/>
                        <a:pt x="169" y="17"/>
                      </a:cubicBezTo>
                      <a:cubicBezTo>
                        <a:pt x="169" y="23"/>
                        <a:pt x="173" y="29"/>
                        <a:pt x="178" y="32"/>
                      </a:cubicBezTo>
                      <a:cubicBezTo>
                        <a:pt x="178" y="46"/>
                        <a:pt x="178" y="46"/>
                        <a:pt x="178" y="46"/>
                      </a:cubicBezTo>
                      <a:cubicBezTo>
                        <a:pt x="152" y="46"/>
                        <a:pt x="152" y="46"/>
                        <a:pt x="152" y="46"/>
                      </a:cubicBezTo>
                      <a:cubicBezTo>
                        <a:pt x="152" y="32"/>
                        <a:pt x="152" y="32"/>
                        <a:pt x="152" y="32"/>
                      </a:cubicBezTo>
                      <a:cubicBezTo>
                        <a:pt x="158" y="29"/>
                        <a:pt x="161" y="23"/>
                        <a:pt x="161" y="17"/>
                      </a:cubicBezTo>
                      <a:cubicBezTo>
                        <a:pt x="161" y="8"/>
                        <a:pt x="154" y="0"/>
                        <a:pt x="144" y="0"/>
                      </a:cubicBezTo>
                      <a:cubicBezTo>
                        <a:pt x="135" y="0"/>
                        <a:pt x="128" y="8"/>
                        <a:pt x="128" y="17"/>
                      </a:cubicBezTo>
                      <a:cubicBezTo>
                        <a:pt x="128" y="23"/>
                        <a:pt x="131" y="29"/>
                        <a:pt x="137" y="32"/>
                      </a:cubicBezTo>
                      <a:cubicBezTo>
                        <a:pt x="137" y="46"/>
                        <a:pt x="137" y="46"/>
                        <a:pt x="137" y="46"/>
                      </a:cubicBezTo>
                      <a:cubicBezTo>
                        <a:pt x="111" y="46"/>
                        <a:pt x="111" y="46"/>
                        <a:pt x="111" y="46"/>
                      </a:cubicBezTo>
                      <a:cubicBezTo>
                        <a:pt x="111" y="32"/>
                        <a:pt x="111" y="32"/>
                        <a:pt x="111" y="32"/>
                      </a:cubicBezTo>
                      <a:cubicBezTo>
                        <a:pt x="116" y="29"/>
                        <a:pt x="120" y="23"/>
                        <a:pt x="120" y="17"/>
                      </a:cubicBezTo>
                      <a:cubicBezTo>
                        <a:pt x="120" y="8"/>
                        <a:pt x="112" y="0"/>
                        <a:pt x="103" y="0"/>
                      </a:cubicBezTo>
                      <a:cubicBezTo>
                        <a:pt x="94" y="0"/>
                        <a:pt x="86" y="8"/>
                        <a:pt x="86" y="17"/>
                      </a:cubicBezTo>
                      <a:cubicBezTo>
                        <a:pt x="86" y="23"/>
                        <a:pt x="90" y="29"/>
                        <a:pt x="95" y="32"/>
                      </a:cubicBezTo>
                      <a:cubicBezTo>
                        <a:pt x="95" y="46"/>
                        <a:pt x="95" y="46"/>
                        <a:pt x="95" y="46"/>
                      </a:cubicBezTo>
                      <a:cubicBezTo>
                        <a:pt x="87" y="46"/>
                        <a:pt x="87" y="46"/>
                        <a:pt x="87" y="46"/>
                      </a:cubicBezTo>
                      <a:cubicBezTo>
                        <a:pt x="65" y="46"/>
                        <a:pt x="46" y="65"/>
                        <a:pt x="46" y="87"/>
                      </a:cubicBezTo>
                      <a:cubicBezTo>
                        <a:pt x="46" y="95"/>
                        <a:pt x="46" y="95"/>
                        <a:pt x="46" y="95"/>
                      </a:cubicBezTo>
                      <a:cubicBezTo>
                        <a:pt x="32" y="95"/>
                        <a:pt x="32" y="95"/>
                        <a:pt x="32" y="95"/>
                      </a:cubicBezTo>
                      <a:cubicBezTo>
                        <a:pt x="29" y="90"/>
                        <a:pt x="23" y="86"/>
                        <a:pt x="17" y="86"/>
                      </a:cubicBezTo>
                      <a:cubicBezTo>
                        <a:pt x="8" y="86"/>
                        <a:pt x="0" y="94"/>
                        <a:pt x="0" y="103"/>
                      </a:cubicBezTo>
                      <a:cubicBezTo>
                        <a:pt x="0" y="112"/>
                        <a:pt x="8" y="120"/>
                        <a:pt x="17" y="120"/>
                      </a:cubicBezTo>
                      <a:cubicBezTo>
                        <a:pt x="23" y="120"/>
                        <a:pt x="29" y="116"/>
                        <a:pt x="32" y="111"/>
                      </a:cubicBezTo>
                      <a:cubicBezTo>
                        <a:pt x="46" y="111"/>
                        <a:pt x="46" y="111"/>
                        <a:pt x="46" y="111"/>
                      </a:cubicBezTo>
                      <a:cubicBezTo>
                        <a:pt x="46" y="137"/>
                        <a:pt x="46" y="137"/>
                        <a:pt x="46" y="137"/>
                      </a:cubicBezTo>
                      <a:cubicBezTo>
                        <a:pt x="32" y="137"/>
                        <a:pt x="32" y="137"/>
                        <a:pt x="32" y="137"/>
                      </a:cubicBezTo>
                      <a:cubicBezTo>
                        <a:pt x="29" y="131"/>
                        <a:pt x="23" y="128"/>
                        <a:pt x="17" y="128"/>
                      </a:cubicBezTo>
                      <a:cubicBezTo>
                        <a:pt x="8" y="128"/>
                        <a:pt x="0" y="135"/>
                        <a:pt x="0" y="144"/>
                      </a:cubicBezTo>
                      <a:cubicBezTo>
                        <a:pt x="0" y="154"/>
                        <a:pt x="8" y="161"/>
                        <a:pt x="17" y="161"/>
                      </a:cubicBezTo>
                      <a:cubicBezTo>
                        <a:pt x="23" y="161"/>
                        <a:pt x="29" y="158"/>
                        <a:pt x="32" y="152"/>
                      </a:cubicBezTo>
                      <a:cubicBezTo>
                        <a:pt x="46" y="152"/>
                        <a:pt x="46" y="152"/>
                        <a:pt x="46" y="152"/>
                      </a:cubicBezTo>
                      <a:cubicBezTo>
                        <a:pt x="46" y="178"/>
                        <a:pt x="46" y="178"/>
                        <a:pt x="46" y="178"/>
                      </a:cubicBezTo>
                      <a:cubicBezTo>
                        <a:pt x="32" y="178"/>
                        <a:pt x="32" y="178"/>
                        <a:pt x="32" y="178"/>
                      </a:cubicBezTo>
                      <a:cubicBezTo>
                        <a:pt x="29" y="173"/>
                        <a:pt x="23" y="169"/>
                        <a:pt x="17" y="169"/>
                      </a:cubicBezTo>
                      <a:cubicBezTo>
                        <a:pt x="8" y="169"/>
                        <a:pt x="0" y="177"/>
                        <a:pt x="0" y="186"/>
                      </a:cubicBezTo>
                      <a:cubicBezTo>
                        <a:pt x="0" y="195"/>
                        <a:pt x="8" y="203"/>
                        <a:pt x="17" y="203"/>
                      </a:cubicBezTo>
                      <a:cubicBezTo>
                        <a:pt x="23" y="203"/>
                        <a:pt x="29" y="199"/>
                        <a:pt x="32" y="194"/>
                      </a:cubicBezTo>
                      <a:cubicBezTo>
                        <a:pt x="46" y="194"/>
                        <a:pt x="46" y="194"/>
                        <a:pt x="46" y="194"/>
                      </a:cubicBezTo>
                      <a:cubicBezTo>
                        <a:pt x="46" y="219"/>
                        <a:pt x="46" y="219"/>
                        <a:pt x="46" y="219"/>
                      </a:cubicBezTo>
                      <a:cubicBezTo>
                        <a:pt x="32" y="219"/>
                        <a:pt x="32" y="219"/>
                        <a:pt x="32" y="219"/>
                      </a:cubicBezTo>
                      <a:cubicBezTo>
                        <a:pt x="29" y="214"/>
                        <a:pt x="23" y="211"/>
                        <a:pt x="17" y="211"/>
                      </a:cubicBezTo>
                      <a:cubicBezTo>
                        <a:pt x="8" y="211"/>
                        <a:pt x="0" y="218"/>
                        <a:pt x="0" y="227"/>
                      </a:cubicBezTo>
                      <a:cubicBezTo>
                        <a:pt x="0" y="237"/>
                        <a:pt x="8" y="244"/>
                        <a:pt x="17" y="244"/>
                      </a:cubicBezTo>
                      <a:cubicBezTo>
                        <a:pt x="23" y="244"/>
                        <a:pt x="29" y="240"/>
                        <a:pt x="32" y="235"/>
                      </a:cubicBezTo>
                      <a:cubicBezTo>
                        <a:pt x="46" y="235"/>
                        <a:pt x="46" y="235"/>
                        <a:pt x="46" y="235"/>
                      </a:cubicBezTo>
                      <a:cubicBezTo>
                        <a:pt x="46" y="243"/>
                        <a:pt x="46" y="243"/>
                        <a:pt x="46" y="243"/>
                      </a:cubicBezTo>
                      <a:cubicBezTo>
                        <a:pt x="46" y="266"/>
                        <a:pt x="65" y="284"/>
                        <a:pt x="87" y="284"/>
                      </a:cubicBezTo>
                      <a:cubicBezTo>
                        <a:pt x="95" y="284"/>
                        <a:pt x="95" y="284"/>
                        <a:pt x="95" y="284"/>
                      </a:cubicBezTo>
                      <a:cubicBezTo>
                        <a:pt x="95" y="298"/>
                        <a:pt x="95" y="298"/>
                        <a:pt x="95" y="298"/>
                      </a:cubicBezTo>
                      <a:cubicBezTo>
                        <a:pt x="90" y="301"/>
                        <a:pt x="86" y="307"/>
                        <a:pt x="86" y="313"/>
                      </a:cubicBezTo>
                      <a:cubicBezTo>
                        <a:pt x="86" y="322"/>
                        <a:pt x="94" y="330"/>
                        <a:pt x="103" y="330"/>
                      </a:cubicBezTo>
                      <a:cubicBezTo>
                        <a:pt x="112" y="330"/>
                        <a:pt x="120" y="322"/>
                        <a:pt x="120" y="313"/>
                      </a:cubicBezTo>
                      <a:cubicBezTo>
                        <a:pt x="120" y="307"/>
                        <a:pt x="116" y="301"/>
                        <a:pt x="111" y="298"/>
                      </a:cubicBezTo>
                      <a:cubicBezTo>
                        <a:pt x="111" y="284"/>
                        <a:pt x="111" y="284"/>
                        <a:pt x="111" y="284"/>
                      </a:cubicBezTo>
                      <a:cubicBezTo>
                        <a:pt x="137" y="284"/>
                        <a:pt x="137" y="284"/>
                        <a:pt x="137" y="284"/>
                      </a:cubicBezTo>
                      <a:cubicBezTo>
                        <a:pt x="137" y="298"/>
                        <a:pt x="137" y="298"/>
                        <a:pt x="137" y="298"/>
                      </a:cubicBezTo>
                      <a:cubicBezTo>
                        <a:pt x="131" y="301"/>
                        <a:pt x="128" y="307"/>
                        <a:pt x="128" y="313"/>
                      </a:cubicBezTo>
                      <a:cubicBezTo>
                        <a:pt x="128" y="322"/>
                        <a:pt x="135" y="330"/>
                        <a:pt x="144" y="330"/>
                      </a:cubicBezTo>
                      <a:cubicBezTo>
                        <a:pt x="154" y="330"/>
                        <a:pt x="161" y="322"/>
                        <a:pt x="161" y="313"/>
                      </a:cubicBezTo>
                      <a:cubicBezTo>
                        <a:pt x="161" y="307"/>
                        <a:pt x="158" y="301"/>
                        <a:pt x="152" y="298"/>
                      </a:cubicBezTo>
                      <a:cubicBezTo>
                        <a:pt x="152" y="284"/>
                        <a:pt x="152" y="284"/>
                        <a:pt x="152" y="284"/>
                      </a:cubicBezTo>
                      <a:cubicBezTo>
                        <a:pt x="178" y="284"/>
                        <a:pt x="178" y="284"/>
                        <a:pt x="178" y="284"/>
                      </a:cubicBezTo>
                      <a:cubicBezTo>
                        <a:pt x="178" y="298"/>
                        <a:pt x="178" y="298"/>
                        <a:pt x="178" y="298"/>
                      </a:cubicBezTo>
                      <a:cubicBezTo>
                        <a:pt x="173" y="301"/>
                        <a:pt x="169" y="307"/>
                        <a:pt x="169" y="313"/>
                      </a:cubicBezTo>
                      <a:cubicBezTo>
                        <a:pt x="169" y="322"/>
                        <a:pt x="177" y="330"/>
                        <a:pt x="186" y="330"/>
                      </a:cubicBezTo>
                      <a:cubicBezTo>
                        <a:pt x="195" y="330"/>
                        <a:pt x="203" y="322"/>
                        <a:pt x="203" y="313"/>
                      </a:cubicBezTo>
                      <a:cubicBezTo>
                        <a:pt x="203" y="307"/>
                        <a:pt x="199" y="301"/>
                        <a:pt x="194" y="298"/>
                      </a:cubicBezTo>
                      <a:cubicBezTo>
                        <a:pt x="194" y="284"/>
                        <a:pt x="194" y="284"/>
                        <a:pt x="194" y="284"/>
                      </a:cubicBezTo>
                      <a:cubicBezTo>
                        <a:pt x="219" y="284"/>
                        <a:pt x="219" y="284"/>
                        <a:pt x="219" y="284"/>
                      </a:cubicBezTo>
                      <a:cubicBezTo>
                        <a:pt x="219" y="298"/>
                        <a:pt x="219" y="298"/>
                        <a:pt x="219" y="298"/>
                      </a:cubicBezTo>
                      <a:cubicBezTo>
                        <a:pt x="214" y="301"/>
                        <a:pt x="211" y="307"/>
                        <a:pt x="211" y="313"/>
                      </a:cubicBezTo>
                      <a:cubicBezTo>
                        <a:pt x="211" y="322"/>
                        <a:pt x="218" y="330"/>
                        <a:pt x="227" y="330"/>
                      </a:cubicBezTo>
                      <a:cubicBezTo>
                        <a:pt x="237" y="330"/>
                        <a:pt x="244" y="322"/>
                        <a:pt x="244" y="313"/>
                      </a:cubicBezTo>
                      <a:cubicBezTo>
                        <a:pt x="244" y="307"/>
                        <a:pt x="240" y="301"/>
                        <a:pt x="235" y="298"/>
                      </a:cubicBezTo>
                      <a:cubicBezTo>
                        <a:pt x="235" y="284"/>
                        <a:pt x="235" y="284"/>
                        <a:pt x="235" y="284"/>
                      </a:cubicBezTo>
                      <a:cubicBezTo>
                        <a:pt x="243" y="284"/>
                        <a:pt x="243" y="284"/>
                        <a:pt x="243" y="284"/>
                      </a:cubicBezTo>
                      <a:cubicBezTo>
                        <a:pt x="266" y="284"/>
                        <a:pt x="284" y="266"/>
                        <a:pt x="284" y="243"/>
                      </a:cubicBezTo>
                      <a:cubicBezTo>
                        <a:pt x="284" y="235"/>
                        <a:pt x="284" y="235"/>
                        <a:pt x="284" y="235"/>
                      </a:cubicBezTo>
                      <a:cubicBezTo>
                        <a:pt x="298" y="235"/>
                        <a:pt x="298" y="235"/>
                        <a:pt x="298" y="235"/>
                      </a:cubicBezTo>
                      <a:cubicBezTo>
                        <a:pt x="301" y="240"/>
                        <a:pt x="307" y="244"/>
                        <a:pt x="313" y="244"/>
                      </a:cubicBezTo>
                      <a:cubicBezTo>
                        <a:pt x="322" y="244"/>
                        <a:pt x="330" y="237"/>
                        <a:pt x="330" y="227"/>
                      </a:cubicBezTo>
                      <a:cubicBezTo>
                        <a:pt x="330" y="218"/>
                        <a:pt x="322" y="211"/>
                        <a:pt x="313" y="211"/>
                      </a:cubicBezTo>
                      <a:cubicBezTo>
                        <a:pt x="307" y="211"/>
                        <a:pt x="301" y="214"/>
                        <a:pt x="298" y="219"/>
                      </a:cubicBezTo>
                      <a:cubicBezTo>
                        <a:pt x="284" y="219"/>
                        <a:pt x="284" y="219"/>
                        <a:pt x="284" y="219"/>
                      </a:cubicBezTo>
                      <a:cubicBezTo>
                        <a:pt x="284" y="194"/>
                        <a:pt x="284" y="194"/>
                        <a:pt x="284" y="194"/>
                      </a:cubicBezTo>
                      <a:cubicBezTo>
                        <a:pt x="298" y="194"/>
                        <a:pt x="298" y="194"/>
                        <a:pt x="298" y="194"/>
                      </a:cubicBezTo>
                      <a:cubicBezTo>
                        <a:pt x="301" y="199"/>
                        <a:pt x="307" y="203"/>
                        <a:pt x="313" y="203"/>
                      </a:cubicBezTo>
                      <a:cubicBezTo>
                        <a:pt x="322" y="203"/>
                        <a:pt x="330" y="195"/>
                        <a:pt x="330" y="186"/>
                      </a:cubicBezTo>
                      <a:cubicBezTo>
                        <a:pt x="330" y="177"/>
                        <a:pt x="322" y="169"/>
                        <a:pt x="313" y="169"/>
                      </a:cubicBezTo>
                      <a:cubicBezTo>
                        <a:pt x="307" y="169"/>
                        <a:pt x="301" y="173"/>
                        <a:pt x="298" y="178"/>
                      </a:cubicBezTo>
                      <a:cubicBezTo>
                        <a:pt x="284" y="178"/>
                        <a:pt x="284" y="178"/>
                        <a:pt x="284" y="178"/>
                      </a:cubicBezTo>
                      <a:cubicBezTo>
                        <a:pt x="284" y="152"/>
                        <a:pt x="284" y="152"/>
                        <a:pt x="284" y="152"/>
                      </a:cubicBezTo>
                      <a:lnTo>
                        <a:pt x="298" y="152"/>
                      </a:lnTo>
                      <a:close/>
                      <a:moveTo>
                        <a:pt x="165" y="267"/>
                      </a:moveTo>
                      <a:cubicBezTo>
                        <a:pt x="109" y="267"/>
                        <a:pt x="63" y="221"/>
                        <a:pt x="63" y="165"/>
                      </a:cubicBezTo>
                      <a:cubicBezTo>
                        <a:pt x="63" y="109"/>
                        <a:pt x="109" y="63"/>
                        <a:pt x="165" y="63"/>
                      </a:cubicBezTo>
                      <a:cubicBezTo>
                        <a:pt x="221" y="63"/>
                        <a:pt x="267" y="109"/>
                        <a:pt x="267" y="165"/>
                      </a:cubicBezTo>
                      <a:cubicBezTo>
                        <a:pt x="267" y="221"/>
                        <a:pt x="221" y="267"/>
                        <a:pt x="165" y="267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solidFill>
                    <a:schemeClr val="bg2"/>
                  </a:solidFill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10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02" name="Group 201"/>
            <p:cNvGrpSpPr/>
            <p:nvPr/>
          </p:nvGrpSpPr>
          <p:grpSpPr>
            <a:xfrm>
              <a:off x="8624153" y="2019905"/>
              <a:ext cx="704429" cy="852494"/>
              <a:chOff x="1156020" y="2248829"/>
              <a:chExt cx="704429" cy="852494"/>
            </a:xfrm>
          </p:grpSpPr>
          <p:sp>
            <p:nvSpPr>
              <p:cNvPr id="203" name="TextBox 202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6" tIns="45706" rIns="45706" bIns="45706" rtlCol="0" anchor="ctr">
                <a:noAutofit/>
              </a:bodyPr>
              <a:lstStyle/>
              <a:p>
                <a:pPr algn="ctr" defTabSz="914049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rgbClr val="D83B01"/>
                    </a:solidFill>
                    <a:latin typeface="Segoe UI"/>
                  </a:rPr>
                  <a:t>CONTAINER</a:t>
                </a: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05" name="Group 204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06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07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08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209" name="Group 208"/>
            <p:cNvGrpSpPr/>
            <p:nvPr/>
          </p:nvGrpSpPr>
          <p:grpSpPr>
            <a:xfrm>
              <a:off x="9509508" y="2019905"/>
              <a:ext cx="704429" cy="852494"/>
              <a:chOff x="1156020" y="2248829"/>
              <a:chExt cx="704429" cy="852494"/>
            </a:xfrm>
          </p:grpSpPr>
          <p:sp>
            <p:nvSpPr>
              <p:cNvPr id="210" name="TextBox 209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6" tIns="45706" rIns="45706" bIns="45706" rtlCol="0" anchor="ctr">
                <a:noAutofit/>
              </a:bodyPr>
              <a:lstStyle/>
              <a:p>
                <a:pPr algn="ctr" defTabSz="914049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rgbClr val="D83B01"/>
                    </a:solidFill>
                    <a:latin typeface="Segoe UI"/>
                  </a:rPr>
                  <a:t>CONTAINER</a:t>
                </a:r>
              </a:p>
            </p:txBody>
          </p:sp>
          <p:sp>
            <p:nvSpPr>
              <p:cNvPr id="211" name="Rectangle 210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2" name="Group 211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13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4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216" name="Group 215"/>
            <p:cNvGrpSpPr/>
            <p:nvPr/>
          </p:nvGrpSpPr>
          <p:grpSpPr>
            <a:xfrm>
              <a:off x="10394862" y="2019905"/>
              <a:ext cx="704429" cy="852494"/>
              <a:chOff x="1156020" y="2248829"/>
              <a:chExt cx="704429" cy="852494"/>
            </a:xfrm>
          </p:grpSpPr>
          <p:sp>
            <p:nvSpPr>
              <p:cNvPr id="217" name="TextBox 216"/>
              <p:cNvSpPr txBox="1"/>
              <p:nvPr/>
            </p:nvSpPr>
            <p:spPr>
              <a:xfrm>
                <a:off x="1156020" y="2248829"/>
                <a:ext cx="704429" cy="186604"/>
              </a:xfrm>
              <a:prstGeom prst="rect">
                <a:avLst/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lIns="45706" tIns="45706" rIns="45706" bIns="45706" rtlCol="0" anchor="ctr">
                <a:noAutofit/>
              </a:bodyPr>
              <a:lstStyle/>
              <a:p>
                <a:pPr algn="ctr" defTabSz="914049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800" b="1" kern="0" dirty="0">
                    <a:solidFill>
                      <a:srgbClr val="D83B01"/>
                    </a:solidFill>
                    <a:latin typeface="Segoe UI"/>
                  </a:rPr>
                  <a:t>CONTAINER</a:t>
                </a:r>
              </a:p>
            </p:txBody>
          </p:sp>
          <p:sp>
            <p:nvSpPr>
              <p:cNvPr id="218" name="Rectangle 217"/>
              <p:cNvSpPr/>
              <p:nvPr/>
            </p:nvSpPr>
            <p:spPr bwMode="auto">
              <a:xfrm>
                <a:off x="1156020" y="2435433"/>
                <a:ext cx="704429" cy="66589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19" name="Group 218"/>
              <p:cNvGrpSpPr/>
              <p:nvPr/>
            </p:nvGrpSpPr>
            <p:grpSpPr>
              <a:xfrm>
                <a:off x="1282952" y="2590867"/>
                <a:ext cx="471171" cy="380335"/>
                <a:chOff x="4406091" y="6049087"/>
                <a:chExt cx="3960813" cy="3197225"/>
              </a:xfrm>
              <a:solidFill>
                <a:schemeClr val="tx2"/>
              </a:solidFill>
            </p:grpSpPr>
            <p:sp>
              <p:nvSpPr>
                <p:cNvPr id="220" name="Freeform 24"/>
                <p:cNvSpPr>
                  <a:spLocks noEditPoints="1"/>
                </p:cNvSpPr>
                <p:nvPr/>
              </p:nvSpPr>
              <p:spPr bwMode="auto">
                <a:xfrm>
                  <a:off x="4406091" y="6049087"/>
                  <a:ext cx="2847975" cy="2813050"/>
                </a:xfrm>
                <a:custGeom>
                  <a:avLst/>
                  <a:gdLst>
                    <a:gd name="T0" fmla="*/ 744 w 757"/>
                    <a:gd name="T1" fmla="*/ 466 h 748"/>
                    <a:gd name="T2" fmla="*/ 755 w 757"/>
                    <a:gd name="T3" fmla="*/ 399 h 748"/>
                    <a:gd name="T4" fmla="*/ 739 w 757"/>
                    <a:gd name="T5" fmla="*/ 373 h 748"/>
                    <a:gd name="T6" fmla="*/ 644 w 757"/>
                    <a:gd name="T7" fmla="*/ 341 h 748"/>
                    <a:gd name="T8" fmla="*/ 638 w 757"/>
                    <a:gd name="T9" fmla="*/ 309 h 748"/>
                    <a:gd name="T10" fmla="*/ 716 w 757"/>
                    <a:gd name="T11" fmla="*/ 245 h 748"/>
                    <a:gd name="T12" fmla="*/ 721 w 757"/>
                    <a:gd name="T13" fmla="*/ 215 h 748"/>
                    <a:gd name="T14" fmla="*/ 687 w 757"/>
                    <a:gd name="T15" fmla="*/ 157 h 748"/>
                    <a:gd name="T16" fmla="*/ 658 w 757"/>
                    <a:gd name="T17" fmla="*/ 146 h 748"/>
                    <a:gd name="T18" fmla="*/ 565 w 757"/>
                    <a:gd name="T19" fmla="*/ 181 h 748"/>
                    <a:gd name="T20" fmla="*/ 536 w 757"/>
                    <a:gd name="T21" fmla="*/ 157 h 748"/>
                    <a:gd name="T22" fmla="*/ 556 w 757"/>
                    <a:gd name="T23" fmla="*/ 55 h 748"/>
                    <a:gd name="T24" fmla="*/ 541 w 757"/>
                    <a:gd name="T25" fmla="*/ 28 h 748"/>
                    <a:gd name="T26" fmla="*/ 477 w 757"/>
                    <a:gd name="T27" fmla="*/ 5 h 748"/>
                    <a:gd name="T28" fmla="*/ 449 w 757"/>
                    <a:gd name="T29" fmla="*/ 15 h 748"/>
                    <a:gd name="T30" fmla="*/ 397 w 757"/>
                    <a:gd name="T31" fmla="*/ 106 h 748"/>
                    <a:gd name="T32" fmla="*/ 378 w 757"/>
                    <a:gd name="T33" fmla="*/ 105 h 748"/>
                    <a:gd name="T34" fmla="*/ 362 w 757"/>
                    <a:gd name="T35" fmla="*/ 106 h 748"/>
                    <a:gd name="T36" fmla="*/ 311 w 757"/>
                    <a:gd name="T37" fmla="*/ 15 h 748"/>
                    <a:gd name="T38" fmla="*/ 282 w 757"/>
                    <a:gd name="T39" fmla="*/ 4 h 748"/>
                    <a:gd name="T40" fmla="*/ 218 w 757"/>
                    <a:gd name="T41" fmla="*/ 27 h 748"/>
                    <a:gd name="T42" fmla="*/ 203 w 757"/>
                    <a:gd name="T43" fmla="*/ 54 h 748"/>
                    <a:gd name="T44" fmla="*/ 222 w 757"/>
                    <a:gd name="T45" fmla="*/ 156 h 748"/>
                    <a:gd name="T46" fmla="*/ 192 w 757"/>
                    <a:gd name="T47" fmla="*/ 181 h 748"/>
                    <a:gd name="T48" fmla="*/ 103 w 757"/>
                    <a:gd name="T49" fmla="*/ 145 h 748"/>
                    <a:gd name="T50" fmla="*/ 74 w 757"/>
                    <a:gd name="T51" fmla="*/ 155 h 748"/>
                    <a:gd name="T52" fmla="*/ 39 w 757"/>
                    <a:gd name="T53" fmla="*/ 213 h 748"/>
                    <a:gd name="T54" fmla="*/ 44 w 757"/>
                    <a:gd name="T55" fmla="*/ 243 h 748"/>
                    <a:gd name="T56" fmla="*/ 119 w 757"/>
                    <a:gd name="T57" fmla="*/ 307 h 748"/>
                    <a:gd name="T58" fmla="*/ 113 w 757"/>
                    <a:gd name="T59" fmla="*/ 341 h 748"/>
                    <a:gd name="T60" fmla="*/ 17 w 757"/>
                    <a:gd name="T61" fmla="*/ 373 h 748"/>
                    <a:gd name="T62" fmla="*/ 2 w 757"/>
                    <a:gd name="T63" fmla="*/ 400 h 748"/>
                    <a:gd name="T64" fmla="*/ 13 w 757"/>
                    <a:gd name="T65" fmla="*/ 466 h 748"/>
                    <a:gd name="T66" fmla="*/ 37 w 757"/>
                    <a:gd name="T67" fmla="*/ 486 h 748"/>
                    <a:gd name="T68" fmla="*/ 136 w 757"/>
                    <a:gd name="T69" fmla="*/ 486 h 748"/>
                    <a:gd name="T70" fmla="*/ 154 w 757"/>
                    <a:gd name="T71" fmla="*/ 519 h 748"/>
                    <a:gd name="T72" fmla="*/ 102 w 757"/>
                    <a:gd name="T73" fmla="*/ 604 h 748"/>
                    <a:gd name="T74" fmla="*/ 107 w 757"/>
                    <a:gd name="T75" fmla="*/ 634 h 748"/>
                    <a:gd name="T76" fmla="*/ 158 w 757"/>
                    <a:gd name="T77" fmla="*/ 678 h 748"/>
                    <a:gd name="T78" fmla="*/ 189 w 757"/>
                    <a:gd name="T79" fmla="*/ 679 h 748"/>
                    <a:gd name="T80" fmla="*/ 265 w 757"/>
                    <a:gd name="T81" fmla="*/ 615 h 748"/>
                    <a:gd name="T82" fmla="*/ 303 w 757"/>
                    <a:gd name="T83" fmla="*/ 629 h 748"/>
                    <a:gd name="T84" fmla="*/ 318 w 757"/>
                    <a:gd name="T85" fmla="*/ 729 h 748"/>
                    <a:gd name="T86" fmla="*/ 342 w 757"/>
                    <a:gd name="T87" fmla="*/ 748 h 748"/>
                    <a:gd name="T88" fmla="*/ 409 w 757"/>
                    <a:gd name="T89" fmla="*/ 748 h 748"/>
                    <a:gd name="T90" fmla="*/ 433 w 757"/>
                    <a:gd name="T91" fmla="*/ 729 h 748"/>
                    <a:gd name="T92" fmla="*/ 450 w 757"/>
                    <a:gd name="T93" fmla="*/ 631 h 748"/>
                    <a:gd name="T94" fmla="*/ 489 w 757"/>
                    <a:gd name="T95" fmla="*/ 617 h 748"/>
                    <a:gd name="T96" fmla="*/ 562 w 757"/>
                    <a:gd name="T97" fmla="*/ 680 h 748"/>
                    <a:gd name="T98" fmla="*/ 592 w 757"/>
                    <a:gd name="T99" fmla="*/ 680 h 748"/>
                    <a:gd name="T100" fmla="*/ 644 w 757"/>
                    <a:gd name="T101" fmla="*/ 636 h 748"/>
                    <a:gd name="T102" fmla="*/ 649 w 757"/>
                    <a:gd name="T103" fmla="*/ 606 h 748"/>
                    <a:gd name="T104" fmla="*/ 600 w 757"/>
                    <a:gd name="T105" fmla="*/ 522 h 748"/>
                    <a:gd name="T106" fmla="*/ 621 w 757"/>
                    <a:gd name="T107" fmla="*/ 486 h 748"/>
                    <a:gd name="T108" fmla="*/ 721 w 757"/>
                    <a:gd name="T109" fmla="*/ 486 h 748"/>
                    <a:gd name="T110" fmla="*/ 744 w 757"/>
                    <a:gd name="T111" fmla="*/ 466 h 748"/>
                    <a:gd name="T112" fmla="*/ 528 w 757"/>
                    <a:gd name="T113" fmla="*/ 373 h 748"/>
                    <a:gd name="T114" fmla="*/ 378 w 757"/>
                    <a:gd name="T115" fmla="*/ 522 h 748"/>
                    <a:gd name="T116" fmla="*/ 229 w 757"/>
                    <a:gd name="T117" fmla="*/ 373 h 748"/>
                    <a:gd name="T118" fmla="*/ 378 w 757"/>
                    <a:gd name="T119" fmla="*/ 223 h 748"/>
                    <a:gd name="T120" fmla="*/ 528 w 757"/>
                    <a:gd name="T121" fmla="*/ 373 h 7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757" h="748">
                      <a:moveTo>
                        <a:pt x="744" y="466"/>
                      </a:moveTo>
                      <a:cubicBezTo>
                        <a:pt x="755" y="399"/>
                        <a:pt x="755" y="399"/>
                        <a:pt x="755" y="399"/>
                      </a:cubicBezTo>
                      <a:cubicBezTo>
                        <a:pt x="757" y="388"/>
                        <a:pt x="750" y="377"/>
                        <a:pt x="739" y="373"/>
                      </a:cubicBezTo>
                      <a:cubicBezTo>
                        <a:pt x="644" y="341"/>
                        <a:pt x="644" y="341"/>
                        <a:pt x="644" y="341"/>
                      </a:cubicBezTo>
                      <a:cubicBezTo>
                        <a:pt x="643" y="330"/>
                        <a:pt x="641" y="319"/>
                        <a:pt x="638" y="309"/>
                      </a:cubicBezTo>
                      <a:cubicBezTo>
                        <a:pt x="716" y="245"/>
                        <a:pt x="716" y="245"/>
                        <a:pt x="716" y="245"/>
                      </a:cubicBezTo>
                      <a:cubicBezTo>
                        <a:pt x="725" y="238"/>
                        <a:pt x="727" y="225"/>
                        <a:pt x="721" y="215"/>
                      </a:cubicBezTo>
                      <a:cubicBezTo>
                        <a:pt x="687" y="157"/>
                        <a:pt x="687" y="157"/>
                        <a:pt x="687" y="157"/>
                      </a:cubicBezTo>
                      <a:cubicBezTo>
                        <a:pt x="681" y="147"/>
                        <a:pt x="669" y="142"/>
                        <a:pt x="658" y="146"/>
                      </a:cubicBezTo>
                      <a:cubicBezTo>
                        <a:pt x="565" y="181"/>
                        <a:pt x="565" y="181"/>
                        <a:pt x="565" y="181"/>
                      </a:cubicBezTo>
                      <a:cubicBezTo>
                        <a:pt x="556" y="172"/>
                        <a:pt x="547" y="164"/>
                        <a:pt x="536" y="157"/>
                      </a:cubicBezTo>
                      <a:cubicBezTo>
                        <a:pt x="556" y="55"/>
                        <a:pt x="556" y="55"/>
                        <a:pt x="556" y="55"/>
                      </a:cubicBezTo>
                      <a:cubicBezTo>
                        <a:pt x="558" y="43"/>
                        <a:pt x="552" y="32"/>
                        <a:pt x="541" y="28"/>
                      </a:cubicBezTo>
                      <a:cubicBezTo>
                        <a:pt x="477" y="5"/>
                        <a:pt x="477" y="5"/>
                        <a:pt x="477" y="5"/>
                      </a:cubicBezTo>
                      <a:cubicBezTo>
                        <a:pt x="467" y="1"/>
                        <a:pt x="455" y="5"/>
                        <a:pt x="449" y="15"/>
                      </a:cubicBezTo>
                      <a:cubicBezTo>
                        <a:pt x="397" y="106"/>
                        <a:pt x="397" y="106"/>
                        <a:pt x="397" y="106"/>
                      </a:cubicBezTo>
                      <a:cubicBezTo>
                        <a:pt x="391" y="105"/>
                        <a:pt x="385" y="105"/>
                        <a:pt x="378" y="105"/>
                      </a:cubicBezTo>
                      <a:cubicBezTo>
                        <a:pt x="373" y="105"/>
                        <a:pt x="367" y="105"/>
                        <a:pt x="362" y="106"/>
                      </a:cubicBezTo>
                      <a:cubicBezTo>
                        <a:pt x="311" y="15"/>
                        <a:pt x="311" y="15"/>
                        <a:pt x="311" y="15"/>
                      </a:cubicBezTo>
                      <a:cubicBezTo>
                        <a:pt x="305" y="4"/>
                        <a:pt x="293" y="0"/>
                        <a:pt x="282" y="4"/>
                      </a:cubicBezTo>
                      <a:cubicBezTo>
                        <a:pt x="218" y="27"/>
                        <a:pt x="218" y="27"/>
                        <a:pt x="218" y="27"/>
                      </a:cubicBezTo>
                      <a:cubicBezTo>
                        <a:pt x="208" y="31"/>
                        <a:pt x="201" y="42"/>
                        <a:pt x="203" y="54"/>
                      </a:cubicBezTo>
                      <a:cubicBezTo>
                        <a:pt x="222" y="156"/>
                        <a:pt x="222" y="156"/>
                        <a:pt x="222" y="156"/>
                      </a:cubicBezTo>
                      <a:cubicBezTo>
                        <a:pt x="211" y="163"/>
                        <a:pt x="201" y="172"/>
                        <a:pt x="192" y="181"/>
                      </a:cubicBezTo>
                      <a:cubicBezTo>
                        <a:pt x="103" y="145"/>
                        <a:pt x="103" y="145"/>
                        <a:pt x="103" y="145"/>
                      </a:cubicBezTo>
                      <a:cubicBezTo>
                        <a:pt x="92" y="141"/>
                        <a:pt x="80" y="145"/>
                        <a:pt x="74" y="155"/>
                      </a:cubicBezTo>
                      <a:cubicBezTo>
                        <a:pt x="39" y="213"/>
                        <a:pt x="39" y="213"/>
                        <a:pt x="39" y="213"/>
                      </a:cubicBezTo>
                      <a:cubicBezTo>
                        <a:pt x="33" y="223"/>
                        <a:pt x="35" y="235"/>
                        <a:pt x="44" y="243"/>
                      </a:cubicBezTo>
                      <a:cubicBezTo>
                        <a:pt x="119" y="307"/>
                        <a:pt x="119" y="307"/>
                        <a:pt x="119" y="307"/>
                      </a:cubicBezTo>
                      <a:cubicBezTo>
                        <a:pt x="116" y="318"/>
                        <a:pt x="114" y="329"/>
                        <a:pt x="113" y="341"/>
                      </a:cubicBezTo>
                      <a:cubicBezTo>
                        <a:pt x="17" y="373"/>
                        <a:pt x="17" y="373"/>
                        <a:pt x="17" y="373"/>
                      </a:cubicBezTo>
                      <a:cubicBezTo>
                        <a:pt x="6" y="377"/>
                        <a:pt x="0" y="388"/>
                        <a:pt x="2" y="400"/>
                      </a:cubicBezTo>
                      <a:cubicBezTo>
                        <a:pt x="13" y="466"/>
                        <a:pt x="13" y="466"/>
                        <a:pt x="13" y="466"/>
                      </a:cubicBezTo>
                      <a:cubicBezTo>
                        <a:pt x="15" y="478"/>
                        <a:pt x="25" y="486"/>
                        <a:pt x="37" y="486"/>
                      </a:cubicBezTo>
                      <a:cubicBezTo>
                        <a:pt x="136" y="486"/>
                        <a:pt x="136" y="486"/>
                        <a:pt x="136" y="486"/>
                      </a:cubicBezTo>
                      <a:cubicBezTo>
                        <a:pt x="141" y="498"/>
                        <a:pt x="147" y="509"/>
                        <a:pt x="154" y="519"/>
                      </a:cubicBezTo>
                      <a:cubicBezTo>
                        <a:pt x="102" y="604"/>
                        <a:pt x="102" y="604"/>
                        <a:pt x="102" y="604"/>
                      </a:cubicBezTo>
                      <a:cubicBezTo>
                        <a:pt x="96" y="614"/>
                        <a:pt x="98" y="627"/>
                        <a:pt x="107" y="634"/>
                      </a:cubicBezTo>
                      <a:cubicBezTo>
                        <a:pt x="158" y="678"/>
                        <a:pt x="158" y="678"/>
                        <a:pt x="158" y="678"/>
                      </a:cubicBezTo>
                      <a:cubicBezTo>
                        <a:pt x="167" y="686"/>
                        <a:pt x="180" y="686"/>
                        <a:pt x="189" y="679"/>
                      </a:cubicBezTo>
                      <a:cubicBezTo>
                        <a:pt x="265" y="615"/>
                        <a:pt x="265" y="615"/>
                        <a:pt x="265" y="615"/>
                      </a:cubicBezTo>
                      <a:cubicBezTo>
                        <a:pt x="277" y="621"/>
                        <a:pt x="290" y="626"/>
                        <a:pt x="303" y="629"/>
                      </a:cubicBezTo>
                      <a:cubicBezTo>
                        <a:pt x="318" y="729"/>
                        <a:pt x="318" y="729"/>
                        <a:pt x="318" y="729"/>
                      </a:cubicBezTo>
                      <a:cubicBezTo>
                        <a:pt x="320" y="740"/>
                        <a:pt x="330" y="748"/>
                        <a:pt x="342" y="748"/>
                      </a:cubicBezTo>
                      <a:cubicBezTo>
                        <a:pt x="409" y="748"/>
                        <a:pt x="409" y="748"/>
                        <a:pt x="409" y="748"/>
                      </a:cubicBezTo>
                      <a:cubicBezTo>
                        <a:pt x="421" y="748"/>
                        <a:pt x="431" y="740"/>
                        <a:pt x="433" y="729"/>
                      </a:cubicBezTo>
                      <a:cubicBezTo>
                        <a:pt x="450" y="631"/>
                        <a:pt x="450" y="631"/>
                        <a:pt x="450" y="631"/>
                      </a:cubicBezTo>
                      <a:cubicBezTo>
                        <a:pt x="463" y="627"/>
                        <a:pt x="476" y="622"/>
                        <a:pt x="489" y="617"/>
                      </a:cubicBezTo>
                      <a:cubicBezTo>
                        <a:pt x="562" y="680"/>
                        <a:pt x="562" y="680"/>
                        <a:pt x="562" y="680"/>
                      </a:cubicBezTo>
                      <a:cubicBezTo>
                        <a:pt x="570" y="687"/>
                        <a:pt x="583" y="687"/>
                        <a:pt x="592" y="680"/>
                      </a:cubicBezTo>
                      <a:cubicBezTo>
                        <a:pt x="644" y="636"/>
                        <a:pt x="644" y="636"/>
                        <a:pt x="644" y="636"/>
                      </a:cubicBezTo>
                      <a:cubicBezTo>
                        <a:pt x="653" y="629"/>
                        <a:pt x="655" y="616"/>
                        <a:pt x="649" y="606"/>
                      </a:cubicBezTo>
                      <a:cubicBezTo>
                        <a:pt x="600" y="522"/>
                        <a:pt x="600" y="522"/>
                        <a:pt x="600" y="522"/>
                      </a:cubicBezTo>
                      <a:cubicBezTo>
                        <a:pt x="608" y="511"/>
                        <a:pt x="615" y="499"/>
                        <a:pt x="621" y="486"/>
                      </a:cubicBezTo>
                      <a:cubicBezTo>
                        <a:pt x="721" y="486"/>
                        <a:pt x="721" y="486"/>
                        <a:pt x="721" y="486"/>
                      </a:cubicBezTo>
                      <a:cubicBezTo>
                        <a:pt x="732" y="486"/>
                        <a:pt x="742" y="478"/>
                        <a:pt x="744" y="466"/>
                      </a:cubicBezTo>
                      <a:close/>
                      <a:moveTo>
                        <a:pt x="528" y="373"/>
                      </a:moveTo>
                      <a:cubicBezTo>
                        <a:pt x="528" y="455"/>
                        <a:pt x="461" y="522"/>
                        <a:pt x="378" y="522"/>
                      </a:cubicBezTo>
                      <a:cubicBezTo>
                        <a:pt x="296" y="522"/>
                        <a:pt x="229" y="455"/>
                        <a:pt x="229" y="373"/>
                      </a:cubicBezTo>
                      <a:cubicBezTo>
                        <a:pt x="229" y="290"/>
                        <a:pt x="296" y="223"/>
                        <a:pt x="378" y="223"/>
                      </a:cubicBezTo>
                      <a:cubicBezTo>
                        <a:pt x="461" y="223"/>
                        <a:pt x="528" y="290"/>
                        <a:pt x="528" y="3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1" name="Oval 25"/>
                <p:cNvSpPr>
                  <a:spLocks noChangeArrowheads="1"/>
                </p:cNvSpPr>
                <p:nvPr/>
              </p:nvSpPr>
              <p:spPr bwMode="auto">
                <a:xfrm>
                  <a:off x="5557028" y="7180975"/>
                  <a:ext cx="542925" cy="5413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  <p:sp>
              <p:nvSpPr>
                <p:cNvPr id="222" name="Freeform 26"/>
                <p:cNvSpPr>
                  <a:spLocks noEditPoints="1"/>
                </p:cNvSpPr>
                <p:nvPr/>
              </p:nvSpPr>
              <p:spPr bwMode="auto">
                <a:xfrm>
                  <a:off x="6907991" y="7722312"/>
                  <a:ext cx="1458913" cy="1524000"/>
                </a:xfrm>
                <a:custGeom>
                  <a:avLst/>
                  <a:gdLst>
                    <a:gd name="T0" fmla="*/ 379 w 388"/>
                    <a:gd name="T1" fmla="*/ 137 h 405"/>
                    <a:gd name="T2" fmla="*/ 383 w 388"/>
                    <a:gd name="T3" fmla="*/ 118 h 405"/>
                    <a:gd name="T4" fmla="*/ 361 w 388"/>
                    <a:gd name="T5" fmla="*/ 81 h 405"/>
                    <a:gd name="T6" fmla="*/ 343 w 388"/>
                    <a:gd name="T7" fmla="*/ 74 h 405"/>
                    <a:gd name="T8" fmla="*/ 287 w 388"/>
                    <a:gd name="T9" fmla="*/ 94 h 405"/>
                    <a:gd name="T10" fmla="*/ 241 w 388"/>
                    <a:gd name="T11" fmla="*/ 68 h 405"/>
                    <a:gd name="T12" fmla="*/ 232 w 388"/>
                    <a:gd name="T13" fmla="*/ 12 h 405"/>
                    <a:gd name="T14" fmla="*/ 217 w 388"/>
                    <a:gd name="T15" fmla="*/ 0 h 405"/>
                    <a:gd name="T16" fmla="*/ 174 w 388"/>
                    <a:gd name="T17" fmla="*/ 0 h 405"/>
                    <a:gd name="T18" fmla="*/ 159 w 388"/>
                    <a:gd name="T19" fmla="*/ 12 h 405"/>
                    <a:gd name="T20" fmla="*/ 149 w 388"/>
                    <a:gd name="T21" fmla="*/ 68 h 405"/>
                    <a:gd name="T22" fmla="*/ 102 w 388"/>
                    <a:gd name="T23" fmla="*/ 95 h 405"/>
                    <a:gd name="T24" fmla="*/ 46 w 388"/>
                    <a:gd name="T25" fmla="*/ 74 h 405"/>
                    <a:gd name="T26" fmla="*/ 27 w 388"/>
                    <a:gd name="T27" fmla="*/ 81 h 405"/>
                    <a:gd name="T28" fmla="*/ 6 w 388"/>
                    <a:gd name="T29" fmla="*/ 118 h 405"/>
                    <a:gd name="T30" fmla="*/ 9 w 388"/>
                    <a:gd name="T31" fmla="*/ 137 h 405"/>
                    <a:gd name="T32" fmla="*/ 55 w 388"/>
                    <a:gd name="T33" fmla="*/ 175 h 405"/>
                    <a:gd name="T34" fmla="*/ 53 w 388"/>
                    <a:gd name="T35" fmla="*/ 202 h 405"/>
                    <a:gd name="T36" fmla="*/ 55 w 388"/>
                    <a:gd name="T37" fmla="*/ 227 h 405"/>
                    <a:gd name="T38" fmla="*/ 7 w 388"/>
                    <a:gd name="T39" fmla="*/ 266 h 405"/>
                    <a:gd name="T40" fmla="*/ 4 w 388"/>
                    <a:gd name="T41" fmla="*/ 285 h 405"/>
                    <a:gd name="T42" fmla="*/ 25 w 388"/>
                    <a:gd name="T43" fmla="*/ 322 h 405"/>
                    <a:gd name="T44" fmla="*/ 43 w 388"/>
                    <a:gd name="T45" fmla="*/ 329 h 405"/>
                    <a:gd name="T46" fmla="*/ 100 w 388"/>
                    <a:gd name="T47" fmla="*/ 308 h 405"/>
                    <a:gd name="T48" fmla="*/ 149 w 388"/>
                    <a:gd name="T49" fmla="*/ 337 h 405"/>
                    <a:gd name="T50" fmla="*/ 158 w 388"/>
                    <a:gd name="T51" fmla="*/ 392 h 405"/>
                    <a:gd name="T52" fmla="*/ 173 w 388"/>
                    <a:gd name="T53" fmla="*/ 405 h 405"/>
                    <a:gd name="T54" fmla="*/ 216 w 388"/>
                    <a:gd name="T55" fmla="*/ 405 h 405"/>
                    <a:gd name="T56" fmla="*/ 231 w 388"/>
                    <a:gd name="T57" fmla="*/ 392 h 405"/>
                    <a:gd name="T58" fmla="*/ 240 w 388"/>
                    <a:gd name="T59" fmla="*/ 337 h 405"/>
                    <a:gd name="T60" fmla="*/ 289 w 388"/>
                    <a:gd name="T61" fmla="*/ 309 h 405"/>
                    <a:gd name="T62" fmla="*/ 345 w 388"/>
                    <a:gd name="T63" fmla="*/ 329 h 405"/>
                    <a:gd name="T64" fmla="*/ 364 w 388"/>
                    <a:gd name="T65" fmla="*/ 322 h 405"/>
                    <a:gd name="T66" fmla="*/ 385 w 388"/>
                    <a:gd name="T67" fmla="*/ 285 h 405"/>
                    <a:gd name="T68" fmla="*/ 381 w 388"/>
                    <a:gd name="T69" fmla="*/ 266 h 405"/>
                    <a:gd name="T70" fmla="*/ 335 w 388"/>
                    <a:gd name="T71" fmla="*/ 228 h 405"/>
                    <a:gd name="T72" fmla="*/ 337 w 388"/>
                    <a:gd name="T73" fmla="*/ 202 h 405"/>
                    <a:gd name="T74" fmla="*/ 334 w 388"/>
                    <a:gd name="T75" fmla="*/ 174 h 405"/>
                    <a:gd name="T76" fmla="*/ 379 w 388"/>
                    <a:gd name="T77" fmla="*/ 137 h 405"/>
                    <a:gd name="T78" fmla="*/ 251 w 388"/>
                    <a:gd name="T79" fmla="*/ 202 h 405"/>
                    <a:gd name="T80" fmla="*/ 195 w 388"/>
                    <a:gd name="T81" fmla="*/ 259 h 405"/>
                    <a:gd name="T82" fmla="*/ 138 w 388"/>
                    <a:gd name="T83" fmla="*/ 202 h 405"/>
                    <a:gd name="T84" fmla="*/ 195 w 388"/>
                    <a:gd name="T85" fmla="*/ 145 h 405"/>
                    <a:gd name="T86" fmla="*/ 251 w 388"/>
                    <a:gd name="T87" fmla="*/ 202 h 4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88" h="405">
                      <a:moveTo>
                        <a:pt x="379" y="137"/>
                      </a:moveTo>
                      <a:cubicBezTo>
                        <a:pt x="385" y="133"/>
                        <a:pt x="386" y="124"/>
                        <a:pt x="383" y="118"/>
                      </a:cubicBezTo>
                      <a:cubicBezTo>
                        <a:pt x="361" y="81"/>
                        <a:pt x="361" y="81"/>
                        <a:pt x="361" y="81"/>
                      </a:cubicBezTo>
                      <a:cubicBezTo>
                        <a:pt x="357" y="74"/>
                        <a:pt x="350" y="72"/>
                        <a:pt x="343" y="74"/>
                      </a:cubicBezTo>
                      <a:cubicBezTo>
                        <a:pt x="287" y="94"/>
                        <a:pt x="287" y="94"/>
                        <a:pt x="287" y="94"/>
                      </a:cubicBezTo>
                      <a:cubicBezTo>
                        <a:pt x="274" y="83"/>
                        <a:pt x="258" y="74"/>
                        <a:pt x="241" y="68"/>
                      </a:cubicBezTo>
                      <a:cubicBezTo>
                        <a:pt x="232" y="12"/>
                        <a:pt x="232" y="12"/>
                        <a:pt x="232" y="12"/>
                      </a:cubicBezTo>
                      <a:cubicBezTo>
                        <a:pt x="231" y="5"/>
                        <a:pt x="224" y="0"/>
                        <a:pt x="217" y="0"/>
                      </a:cubicBez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66" y="0"/>
                        <a:pt x="160" y="5"/>
                        <a:pt x="159" y="12"/>
                      </a:cubicBezTo>
                      <a:cubicBezTo>
                        <a:pt x="149" y="68"/>
                        <a:pt x="149" y="68"/>
                        <a:pt x="149" y="68"/>
                      </a:cubicBezTo>
                      <a:cubicBezTo>
                        <a:pt x="132" y="74"/>
                        <a:pt x="116" y="83"/>
                        <a:pt x="102" y="95"/>
                      </a:cubicBezTo>
                      <a:cubicBezTo>
                        <a:pt x="46" y="74"/>
                        <a:pt x="46" y="74"/>
                        <a:pt x="46" y="74"/>
                      </a:cubicBezTo>
                      <a:cubicBezTo>
                        <a:pt x="39" y="72"/>
                        <a:pt x="31" y="74"/>
                        <a:pt x="27" y="81"/>
                      </a:cubicBezTo>
                      <a:cubicBezTo>
                        <a:pt x="6" y="118"/>
                        <a:pt x="6" y="118"/>
                        <a:pt x="6" y="118"/>
                      </a:cubicBezTo>
                      <a:cubicBezTo>
                        <a:pt x="2" y="124"/>
                        <a:pt x="3" y="133"/>
                        <a:pt x="9" y="137"/>
                      </a:cubicBezTo>
                      <a:cubicBezTo>
                        <a:pt x="55" y="175"/>
                        <a:pt x="55" y="175"/>
                        <a:pt x="55" y="175"/>
                      </a:cubicBezTo>
                      <a:cubicBezTo>
                        <a:pt x="54" y="184"/>
                        <a:pt x="53" y="193"/>
                        <a:pt x="53" y="202"/>
                      </a:cubicBezTo>
                      <a:cubicBezTo>
                        <a:pt x="53" y="211"/>
                        <a:pt x="53" y="219"/>
                        <a:pt x="55" y="227"/>
                      </a:cubicBezTo>
                      <a:cubicBezTo>
                        <a:pt x="7" y="266"/>
                        <a:pt x="7" y="266"/>
                        <a:pt x="7" y="266"/>
                      </a:cubicBezTo>
                      <a:cubicBezTo>
                        <a:pt x="2" y="270"/>
                        <a:pt x="0" y="278"/>
                        <a:pt x="4" y="285"/>
                      </a:cubicBezTo>
                      <a:cubicBezTo>
                        <a:pt x="25" y="322"/>
                        <a:pt x="25" y="322"/>
                        <a:pt x="25" y="322"/>
                      </a:cubicBezTo>
                      <a:cubicBezTo>
                        <a:pt x="28" y="329"/>
                        <a:pt x="36" y="332"/>
                        <a:pt x="43" y="329"/>
                      </a:cubicBezTo>
                      <a:cubicBezTo>
                        <a:pt x="100" y="308"/>
                        <a:pt x="100" y="308"/>
                        <a:pt x="100" y="308"/>
                      </a:cubicBezTo>
                      <a:cubicBezTo>
                        <a:pt x="114" y="321"/>
                        <a:pt x="131" y="330"/>
                        <a:pt x="149" y="337"/>
                      </a:cubicBezTo>
                      <a:cubicBezTo>
                        <a:pt x="158" y="392"/>
                        <a:pt x="158" y="392"/>
                        <a:pt x="158" y="392"/>
                      </a:cubicBezTo>
                      <a:cubicBezTo>
                        <a:pt x="159" y="399"/>
                        <a:pt x="165" y="405"/>
                        <a:pt x="173" y="405"/>
                      </a:cubicBezTo>
                      <a:cubicBezTo>
                        <a:pt x="216" y="405"/>
                        <a:pt x="216" y="405"/>
                        <a:pt x="216" y="405"/>
                      </a:cubicBezTo>
                      <a:cubicBezTo>
                        <a:pt x="223" y="405"/>
                        <a:pt x="229" y="399"/>
                        <a:pt x="231" y="392"/>
                      </a:cubicBezTo>
                      <a:cubicBezTo>
                        <a:pt x="240" y="337"/>
                        <a:pt x="240" y="337"/>
                        <a:pt x="240" y="337"/>
                      </a:cubicBezTo>
                      <a:cubicBezTo>
                        <a:pt x="258" y="331"/>
                        <a:pt x="275" y="321"/>
                        <a:pt x="289" y="309"/>
                      </a:cubicBezTo>
                      <a:cubicBezTo>
                        <a:pt x="345" y="329"/>
                        <a:pt x="345" y="329"/>
                        <a:pt x="345" y="329"/>
                      </a:cubicBezTo>
                      <a:cubicBezTo>
                        <a:pt x="352" y="332"/>
                        <a:pt x="360" y="329"/>
                        <a:pt x="364" y="322"/>
                      </a:cubicBezTo>
                      <a:cubicBezTo>
                        <a:pt x="385" y="285"/>
                        <a:pt x="385" y="285"/>
                        <a:pt x="385" y="285"/>
                      </a:cubicBezTo>
                      <a:cubicBezTo>
                        <a:pt x="388" y="278"/>
                        <a:pt x="387" y="270"/>
                        <a:pt x="381" y="266"/>
                      </a:cubicBezTo>
                      <a:cubicBezTo>
                        <a:pt x="335" y="228"/>
                        <a:pt x="335" y="228"/>
                        <a:pt x="335" y="228"/>
                      </a:cubicBezTo>
                      <a:cubicBezTo>
                        <a:pt x="336" y="220"/>
                        <a:pt x="337" y="211"/>
                        <a:pt x="337" y="202"/>
                      </a:cubicBezTo>
                      <a:cubicBezTo>
                        <a:pt x="337" y="193"/>
                        <a:pt x="336" y="183"/>
                        <a:pt x="334" y="174"/>
                      </a:cubicBezTo>
                      <a:lnTo>
                        <a:pt x="379" y="137"/>
                      </a:lnTo>
                      <a:close/>
                      <a:moveTo>
                        <a:pt x="251" y="202"/>
                      </a:moveTo>
                      <a:cubicBezTo>
                        <a:pt x="251" y="233"/>
                        <a:pt x="226" y="259"/>
                        <a:pt x="195" y="259"/>
                      </a:cubicBezTo>
                      <a:cubicBezTo>
                        <a:pt x="163" y="259"/>
                        <a:pt x="138" y="233"/>
                        <a:pt x="138" y="202"/>
                      </a:cubicBezTo>
                      <a:cubicBezTo>
                        <a:pt x="138" y="171"/>
                        <a:pt x="163" y="145"/>
                        <a:pt x="195" y="145"/>
                      </a:cubicBezTo>
                      <a:cubicBezTo>
                        <a:pt x="226" y="145"/>
                        <a:pt x="251" y="171"/>
                        <a:pt x="251" y="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049">
                    <a:defRPr/>
                  </a:pPr>
                  <a:endParaRPr lang="en-US" kern="0" dirty="0">
                    <a:solidFill>
                      <a:srgbClr val="FFFFFF"/>
                    </a:solidFill>
                    <a:latin typeface="Segoe UI"/>
                  </a:endParaRPr>
                </a:p>
              </p:txBody>
            </p:sp>
          </p:grpSp>
        </p:grpSp>
      </p:grpSp>
      <p:sp>
        <p:nvSpPr>
          <p:cNvPr id="223" name="TextBox 222"/>
          <p:cNvSpPr txBox="1"/>
          <p:nvPr/>
        </p:nvSpPr>
        <p:spPr>
          <a:xfrm>
            <a:off x="7122044" y="838015"/>
            <a:ext cx="4930336" cy="573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Segoe UI"/>
              </a:rPr>
              <a:t>Windows Server Containers</a:t>
            </a:r>
          </a:p>
          <a:p>
            <a:pPr algn="ctr"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Segoe UI"/>
              </a:rPr>
              <a:t>Maximum speed and density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8398795" y="4490123"/>
            <a:ext cx="2423467" cy="1611304"/>
            <a:chOff x="8630018" y="5165203"/>
            <a:chExt cx="2472063" cy="1643614"/>
          </a:xfrm>
        </p:grpSpPr>
        <p:grpSp>
          <p:nvGrpSpPr>
            <p:cNvPr id="18" name="Group 17"/>
            <p:cNvGrpSpPr/>
            <p:nvPr/>
          </p:nvGrpSpPr>
          <p:grpSpPr>
            <a:xfrm>
              <a:off x="8630413" y="6443056"/>
              <a:ext cx="2468878" cy="365761"/>
              <a:chOff x="8598897" y="6443056"/>
              <a:chExt cx="2468878" cy="365761"/>
            </a:xfrm>
          </p:grpSpPr>
          <p:sp>
            <p:nvSpPr>
              <p:cNvPr id="240" name="Rectangle 239"/>
              <p:cNvSpPr/>
              <p:nvPr/>
            </p:nvSpPr>
            <p:spPr bwMode="auto">
              <a:xfrm>
                <a:off x="8964655" y="6443057"/>
                <a:ext cx="2103120" cy="365760"/>
              </a:xfrm>
              <a:prstGeom prst="rect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11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176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rPr>
                  <a:t>Hyper-V</a:t>
                </a:r>
                <a:endParaRPr lang="en-US" sz="1600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8598897" y="6443056"/>
                <a:ext cx="365760" cy="365760"/>
                <a:chOff x="8598897" y="6443056"/>
                <a:chExt cx="365760" cy="365760"/>
              </a:xfrm>
            </p:grpSpPr>
            <p:sp>
              <p:nvSpPr>
                <p:cNvPr id="239" name="Rectangle 238"/>
                <p:cNvSpPr/>
                <p:nvPr/>
              </p:nvSpPr>
              <p:spPr bwMode="auto">
                <a:xfrm>
                  <a:off x="8598897" y="6443056"/>
                  <a:ext cx="365760" cy="36576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114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600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241" name="Group 240"/>
                <p:cNvGrpSpPr/>
                <p:nvPr/>
              </p:nvGrpSpPr>
              <p:grpSpPr>
                <a:xfrm>
                  <a:off x="8703931" y="6525062"/>
                  <a:ext cx="155693" cy="201748"/>
                  <a:chOff x="5260975" y="2352675"/>
                  <a:chExt cx="1663700" cy="2155825"/>
                </a:xfrm>
                <a:solidFill>
                  <a:schemeClr val="tx2"/>
                </a:solidFill>
              </p:grpSpPr>
              <p:sp>
                <p:nvSpPr>
                  <p:cNvPr id="242" name="Freeform 16"/>
                  <p:cNvSpPr>
                    <a:spLocks noEditPoints="1"/>
                  </p:cNvSpPr>
                  <p:nvPr/>
                </p:nvSpPr>
                <p:spPr bwMode="auto">
                  <a:xfrm>
                    <a:off x="5260975" y="2352675"/>
                    <a:ext cx="1663700" cy="2155825"/>
                  </a:xfrm>
                  <a:custGeom>
                    <a:avLst/>
                    <a:gdLst>
                      <a:gd name="T0" fmla="*/ 0 w 441"/>
                      <a:gd name="T1" fmla="*/ 0 h 572"/>
                      <a:gd name="T2" fmla="*/ 0 w 441"/>
                      <a:gd name="T3" fmla="*/ 572 h 572"/>
                      <a:gd name="T4" fmla="*/ 441 w 441"/>
                      <a:gd name="T5" fmla="*/ 572 h 572"/>
                      <a:gd name="T6" fmla="*/ 441 w 441"/>
                      <a:gd name="T7" fmla="*/ 0 h 572"/>
                      <a:gd name="T8" fmla="*/ 0 w 441"/>
                      <a:gd name="T9" fmla="*/ 0 h 572"/>
                      <a:gd name="T10" fmla="*/ 394 w 441"/>
                      <a:gd name="T11" fmla="*/ 421 h 572"/>
                      <a:gd name="T12" fmla="*/ 364 w 441"/>
                      <a:gd name="T13" fmla="*/ 448 h 572"/>
                      <a:gd name="T14" fmla="*/ 77 w 441"/>
                      <a:gd name="T15" fmla="*/ 448 h 572"/>
                      <a:gd name="T16" fmla="*/ 47 w 441"/>
                      <a:gd name="T17" fmla="*/ 421 h 572"/>
                      <a:gd name="T18" fmla="*/ 47 w 441"/>
                      <a:gd name="T19" fmla="*/ 415 h 572"/>
                      <a:gd name="T20" fmla="*/ 77 w 441"/>
                      <a:gd name="T21" fmla="*/ 387 h 572"/>
                      <a:gd name="T22" fmla="*/ 232 w 441"/>
                      <a:gd name="T23" fmla="*/ 387 h 572"/>
                      <a:gd name="T24" fmla="*/ 364 w 441"/>
                      <a:gd name="T25" fmla="*/ 387 h 572"/>
                      <a:gd name="T26" fmla="*/ 394 w 441"/>
                      <a:gd name="T27" fmla="*/ 415 h 572"/>
                      <a:gd name="T28" fmla="*/ 394 w 441"/>
                      <a:gd name="T29" fmla="*/ 421 h 572"/>
                      <a:gd name="T30" fmla="*/ 394 w 441"/>
                      <a:gd name="T31" fmla="*/ 313 h 572"/>
                      <a:gd name="T32" fmla="*/ 364 w 441"/>
                      <a:gd name="T33" fmla="*/ 340 h 572"/>
                      <a:gd name="T34" fmla="*/ 77 w 441"/>
                      <a:gd name="T35" fmla="*/ 340 h 572"/>
                      <a:gd name="T36" fmla="*/ 47 w 441"/>
                      <a:gd name="T37" fmla="*/ 313 h 572"/>
                      <a:gd name="T38" fmla="*/ 47 w 441"/>
                      <a:gd name="T39" fmla="*/ 307 h 572"/>
                      <a:gd name="T40" fmla="*/ 77 w 441"/>
                      <a:gd name="T41" fmla="*/ 280 h 572"/>
                      <a:gd name="T42" fmla="*/ 232 w 441"/>
                      <a:gd name="T43" fmla="*/ 280 h 572"/>
                      <a:gd name="T44" fmla="*/ 364 w 441"/>
                      <a:gd name="T45" fmla="*/ 280 h 572"/>
                      <a:gd name="T46" fmla="*/ 394 w 441"/>
                      <a:gd name="T47" fmla="*/ 307 h 572"/>
                      <a:gd name="T48" fmla="*/ 394 w 441"/>
                      <a:gd name="T49" fmla="*/ 313 h 572"/>
                      <a:gd name="T50" fmla="*/ 394 w 441"/>
                      <a:gd name="T51" fmla="*/ 205 h 572"/>
                      <a:gd name="T52" fmla="*/ 364 w 441"/>
                      <a:gd name="T53" fmla="*/ 233 h 572"/>
                      <a:gd name="T54" fmla="*/ 77 w 441"/>
                      <a:gd name="T55" fmla="*/ 233 h 572"/>
                      <a:gd name="T56" fmla="*/ 47 w 441"/>
                      <a:gd name="T57" fmla="*/ 205 h 572"/>
                      <a:gd name="T58" fmla="*/ 47 w 441"/>
                      <a:gd name="T59" fmla="*/ 199 h 572"/>
                      <a:gd name="T60" fmla="*/ 77 w 441"/>
                      <a:gd name="T61" fmla="*/ 172 h 572"/>
                      <a:gd name="T62" fmla="*/ 232 w 441"/>
                      <a:gd name="T63" fmla="*/ 172 h 572"/>
                      <a:gd name="T64" fmla="*/ 364 w 441"/>
                      <a:gd name="T65" fmla="*/ 172 h 572"/>
                      <a:gd name="T66" fmla="*/ 394 w 441"/>
                      <a:gd name="T67" fmla="*/ 199 h 572"/>
                      <a:gd name="T68" fmla="*/ 394 w 441"/>
                      <a:gd name="T69" fmla="*/ 205 h 572"/>
                      <a:gd name="T70" fmla="*/ 394 w 441"/>
                      <a:gd name="T71" fmla="*/ 97 h 572"/>
                      <a:gd name="T72" fmla="*/ 364 w 441"/>
                      <a:gd name="T73" fmla="*/ 125 h 572"/>
                      <a:gd name="T74" fmla="*/ 77 w 441"/>
                      <a:gd name="T75" fmla="*/ 125 h 572"/>
                      <a:gd name="T76" fmla="*/ 47 w 441"/>
                      <a:gd name="T77" fmla="*/ 97 h 572"/>
                      <a:gd name="T78" fmla="*/ 47 w 441"/>
                      <a:gd name="T79" fmla="*/ 92 h 572"/>
                      <a:gd name="T80" fmla="*/ 77 w 441"/>
                      <a:gd name="T81" fmla="*/ 64 h 572"/>
                      <a:gd name="T82" fmla="*/ 232 w 441"/>
                      <a:gd name="T83" fmla="*/ 64 h 572"/>
                      <a:gd name="T84" fmla="*/ 364 w 441"/>
                      <a:gd name="T85" fmla="*/ 64 h 572"/>
                      <a:gd name="T86" fmla="*/ 394 w 441"/>
                      <a:gd name="T87" fmla="*/ 92 h 572"/>
                      <a:gd name="T88" fmla="*/ 394 w 441"/>
                      <a:gd name="T89" fmla="*/ 97 h 5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</a:cxnLst>
                    <a:rect l="0" t="0" r="r" b="b"/>
                    <a:pathLst>
                      <a:path w="441" h="572">
                        <a:moveTo>
                          <a:pt x="0" y="0"/>
                        </a:moveTo>
                        <a:cubicBezTo>
                          <a:pt x="0" y="572"/>
                          <a:pt x="0" y="572"/>
                          <a:pt x="0" y="572"/>
                        </a:cubicBezTo>
                        <a:cubicBezTo>
                          <a:pt x="441" y="572"/>
                          <a:pt x="441" y="572"/>
                          <a:pt x="441" y="572"/>
                        </a:cubicBezTo>
                        <a:cubicBezTo>
                          <a:pt x="441" y="0"/>
                          <a:pt x="441" y="0"/>
                          <a:pt x="441" y="0"/>
                        </a:cubicBezTo>
                        <a:lnTo>
                          <a:pt x="0" y="0"/>
                        </a:lnTo>
                        <a:close/>
                        <a:moveTo>
                          <a:pt x="394" y="421"/>
                        </a:moveTo>
                        <a:cubicBezTo>
                          <a:pt x="394" y="448"/>
                          <a:pt x="364" y="448"/>
                          <a:pt x="364" y="448"/>
                        </a:cubicBezTo>
                        <a:cubicBezTo>
                          <a:pt x="77" y="448"/>
                          <a:pt x="77" y="448"/>
                          <a:pt x="77" y="448"/>
                        </a:cubicBezTo>
                        <a:cubicBezTo>
                          <a:pt x="47" y="448"/>
                          <a:pt x="47" y="421"/>
                          <a:pt x="47" y="421"/>
                        </a:cubicBezTo>
                        <a:cubicBezTo>
                          <a:pt x="47" y="415"/>
                          <a:pt x="47" y="415"/>
                          <a:pt x="47" y="415"/>
                        </a:cubicBezTo>
                        <a:cubicBezTo>
                          <a:pt x="47" y="387"/>
                          <a:pt x="77" y="387"/>
                          <a:pt x="77" y="387"/>
                        </a:cubicBezTo>
                        <a:cubicBezTo>
                          <a:pt x="232" y="387"/>
                          <a:pt x="232" y="387"/>
                          <a:pt x="232" y="387"/>
                        </a:cubicBezTo>
                        <a:cubicBezTo>
                          <a:pt x="364" y="387"/>
                          <a:pt x="364" y="387"/>
                          <a:pt x="364" y="387"/>
                        </a:cubicBezTo>
                        <a:cubicBezTo>
                          <a:pt x="394" y="387"/>
                          <a:pt x="394" y="415"/>
                          <a:pt x="394" y="415"/>
                        </a:cubicBezTo>
                        <a:lnTo>
                          <a:pt x="394" y="421"/>
                        </a:lnTo>
                        <a:close/>
                        <a:moveTo>
                          <a:pt x="394" y="313"/>
                        </a:moveTo>
                        <a:cubicBezTo>
                          <a:pt x="394" y="340"/>
                          <a:pt x="364" y="340"/>
                          <a:pt x="364" y="340"/>
                        </a:cubicBezTo>
                        <a:cubicBezTo>
                          <a:pt x="77" y="340"/>
                          <a:pt x="77" y="340"/>
                          <a:pt x="77" y="340"/>
                        </a:cubicBezTo>
                        <a:cubicBezTo>
                          <a:pt x="47" y="340"/>
                          <a:pt x="47" y="313"/>
                          <a:pt x="47" y="313"/>
                        </a:cubicBezTo>
                        <a:cubicBezTo>
                          <a:pt x="47" y="307"/>
                          <a:pt x="47" y="307"/>
                          <a:pt x="47" y="307"/>
                        </a:cubicBezTo>
                        <a:cubicBezTo>
                          <a:pt x="47" y="280"/>
                          <a:pt x="77" y="280"/>
                          <a:pt x="77" y="280"/>
                        </a:cubicBezTo>
                        <a:cubicBezTo>
                          <a:pt x="232" y="280"/>
                          <a:pt x="232" y="280"/>
                          <a:pt x="232" y="280"/>
                        </a:cubicBezTo>
                        <a:cubicBezTo>
                          <a:pt x="364" y="280"/>
                          <a:pt x="364" y="280"/>
                          <a:pt x="364" y="280"/>
                        </a:cubicBezTo>
                        <a:cubicBezTo>
                          <a:pt x="394" y="280"/>
                          <a:pt x="394" y="307"/>
                          <a:pt x="394" y="307"/>
                        </a:cubicBezTo>
                        <a:lnTo>
                          <a:pt x="394" y="313"/>
                        </a:lnTo>
                        <a:close/>
                        <a:moveTo>
                          <a:pt x="394" y="205"/>
                        </a:moveTo>
                        <a:cubicBezTo>
                          <a:pt x="394" y="233"/>
                          <a:pt x="364" y="233"/>
                          <a:pt x="364" y="233"/>
                        </a:cubicBezTo>
                        <a:cubicBezTo>
                          <a:pt x="77" y="233"/>
                          <a:pt x="77" y="233"/>
                          <a:pt x="77" y="233"/>
                        </a:cubicBezTo>
                        <a:cubicBezTo>
                          <a:pt x="47" y="233"/>
                          <a:pt x="47" y="205"/>
                          <a:pt x="47" y="205"/>
                        </a:cubicBezTo>
                        <a:cubicBezTo>
                          <a:pt x="47" y="199"/>
                          <a:pt x="47" y="199"/>
                          <a:pt x="47" y="199"/>
                        </a:cubicBezTo>
                        <a:cubicBezTo>
                          <a:pt x="47" y="172"/>
                          <a:pt x="77" y="172"/>
                          <a:pt x="77" y="172"/>
                        </a:cubicBezTo>
                        <a:cubicBezTo>
                          <a:pt x="232" y="172"/>
                          <a:pt x="232" y="172"/>
                          <a:pt x="232" y="172"/>
                        </a:cubicBezTo>
                        <a:cubicBezTo>
                          <a:pt x="364" y="172"/>
                          <a:pt x="364" y="172"/>
                          <a:pt x="364" y="172"/>
                        </a:cubicBezTo>
                        <a:cubicBezTo>
                          <a:pt x="394" y="172"/>
                          <a:pt x="394" y="199"/>
                          <a:pt x="394" y="199"/>
                        </a:cubicBezTo>
                        <a:lnTo>
                          <a:pt x="394" y="205"/>
                        </a:lnTo>
                        <a:close/>
                        <a:moveTo>
                          <a:pt x="394" y="97"/>
                        </a:moveTo>
                        <a:cubicBezTo>
                          <a:pt x="394" y="125"/>
                          <a:pt x="364" y="125"/>
                          <a:pt x="364" y="125"/>
                        </a:cubicBezTo>
                        <a:cubicBezTo>
                          <a:pt x="77" y="125"/>
                          <a:pt x="77" y="125"/>
                          <a:pt x="77" y="125"/>
                        </a:cubicBezTo>
                        <a:cubicBezTo>
                          <a:pt x="47" y="125"/>
                          <a:pt x="47" y="97"/>
                          <a:pt x="47" y="97"/>
                        </a:cubicBezTo>
                        <a:cubicBezTo>
                          <a:pt x="47" y="92"/>
                          <a:pt x="47" y="92"/>
                          <a:pt x="47" y="92"/>
                        </a:cubicBezTo>
                        <a:cubicBezTo>
                          <a:pt x="47" y="64"/>
                          <a:pt x="77" y="64"/>
                          <a:pt x="77" y="64"/>
                        </a:cubicBezTo>
                        <a:cubicBezTo>
                          <a:pt x="232" y="64"/>
                          <a:pt x="232" y="64"/>
                          <a:pt x="232" y="64"/>
                        </a:cubicBezTo>
                        <a:cubicBezTo>
                          <a:pt x="364" y="64"/>
                          <a:pt x="364" y="64"/>
                          <a:pt x="364" y="64"/>
                        </a:cubicBezTo>
                        <a:cubicBezTo>
                          <a:pt x="394" y="64"/>
                          <a:pt x="394" y="92"/>
                          <a:pt x="394" y="92"/>
                        </a:cubicBezTo>
                        <a:lnTo>
                          <a:pt x="394" y="97"/>
                        </a:lnTo>
                        <a:close/>
                      </a:path>
                    </a:pathLst>
                  </a:cu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049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43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2643188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049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44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049588"/>
                    <a:ext cx="128588" cy="125413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049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45" name="Oval 19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4575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049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46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6546850" y="3863975"/>
                    <a:ext cx="128588" cy="123825"/>
                  </a:xfrm>
                  <a:prstGeom prst="ellipse">
                    <a:avLst/>
                  </a:prstGeom>
                  <a:grpFill/>
                  <a:ln w="9525">
                    <a:solidFill>
                      <a:schemeClr val="tx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14" tIns="45706" rIns="91414" bIns="45706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049">
                      <a:defRPr/>
                    </a:pPr>
                    <a:endParaRPr lang="en-US" sz="1400" kern="0" dirty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19" name="Group 18"/>
            <p:cNvGrpSpPr/>
            <p:nvPr/>
          </p:nvGrpSpPr>
          <p:grpSpPr>
            <a:xfrm>
              <a:off x="8630018" y="5165203"/>
              <a:ext cx="777240" cy="1246735"/>
              <a:chOff x="8599821" y="5165203"/>
              <a:chExt cx="777240" cy="1246735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636227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4" name="Group 3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176" name="Rectangle 175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" tIns="146263" rIns="0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1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029" kern="0" dirty="0">
                        <a:solidFill>
                          <a:srgbClr val="FFFFFF"/>
                        </a:solidFill>
                        <a:latin typeface="Segoe UI"/>
                      </a:rPr>
                      <a:t>Kernel</a:t>
                    </a:r>
                    <a:endParaRPr lang="en-US" sz="1078" kern="0" dirty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grpSp>
                <p:nvGrpSpPr>
                  <p:cNvPr id="177" name="Group 176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178" name="Rectangle 177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14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79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410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353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180" name="Group 179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45706" tIns="45706" rIns="45706" bIns="45706" rtlCol="0" anchor="ctr">
                    <a:noAutofit/>
                  </a:bodyPr>
                  <a:lstStyle/>
                  <a:p>
                    <a:pPr algn="ctr" defTabSz="914049">
                      <a:lnSpc>
                        <a:spcPct val="90000"/>
                      </a:lnSpc>
                      <a:spcAft>
                        <a:spcPts val="600"/>
                      </a:spcAft>
                      <a:defRPr/>
                    </a:pPr>
                    <a:r>
                      <a:rPr lang="en-US" sz="800" b="1" kern="0" dirty="0">
                        <a:solidFill>
                          <a:srgbClr val="D83B01"/>
                        </a:solidFill>
                        <a:latin typeface="Segoe UI"/>
                      </a:rPr>
                      <a:t>CONTAINER</a:t>
                    </a: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1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600" kern="0" dirty="0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183" name="Group 182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184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4" tIns="45706" rIns="91414" bIns="4570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049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85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4" tIns="45706" rIns="91414" bIns="4570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049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186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4" tIns="45706" rIns="91414" bIns="4570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049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</p:grpSp>
          </p:grpSp>
          <p:sp>
            <p:nvSpPr>
              <p:cNvPr id="8" name="Rectangle 7"/>
              <p:cNvSpPr/>
              <p:nvPr/>
            </p:nvSpPr>
            <p:spPr bwMode="auto">
              <a:xfrm>
                <a:off x="8599821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9477430" y="5165203"/>
              <a:ext cx="777240" cy="1246735"/>
              <a:chOff x="9428529" y="5165203"/>
              <a:chExt cx="777240" cy="1246735"/>
            </a:xfrm>
          </p:grpSpPr>
          <p:grpSp>
            <p:nvGrpSpPr>
              <p:cNvPr id="248" name="Group 247"/>
              <p:cNvGrpSpPr/>
              <p:nvPr/>
            </p:nvGrpSpPr>
            <p:grpSpPr>
              <a:xfrm>
                <a:off x="9464935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50" name="Group 249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58" name="Rectangle 257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" tIns="146263" rIns="0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1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029" kern="0" dirty="0">
                        <a:solidFill>
                          <a:srgbClr val="FFFFFF"/>
                        </a:solidFill>
                        <a:latin typeface="Segoe UI"/>
                      </a:rPr>
                      <a:t>Kernel</a:t>
                    </a:r>
                    <a:endParaRPr lang="en-US" sz="1078" kern="0" dirty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grpSp>
                <p:nvGrpSpPr>
                  <p:cNvPr id="259" name="Group 258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60" name="Rectangle 259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14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61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410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353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51" name="Group 250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52" name="TextBox 251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45706" tIns="45706" rIns="45706" bIns="45706" rtlCol="0" anchor="ctr">
                    <a:noAutofit/>
                  </a:bodyPr>
                  <a:lstStyle/>
                  <a:p>
                    <a:pPr algn="ctr" defTabSz="914049">
                      <a:lnSpc>
                        <a:spcPct val="90000"/>
                      </a:lnSpc>
                      <a:spcAft>
                        <a:spcPts val="600"/>
                      </a:spcAft>
                      <a:defRPr/>
                    </a:pPr>
                    <a:r>
                      <a:rPr lang="en-US" sz="800" b="1" kern="0" dirty="0">
                        <a:solidFill>
                          <a:srgbClr val="D83B01"/>
                        </a:solidFill>
                        <a:latin typeface="Segoe UI"/>
                      </a:rPr>
                      <a:t>CONTAINER</a:t>
                    </a:r>
                  </a:p>
                </p:txBody>
              </p:sp>
              <p:sp>
                <p:nvSpPr>
                  <p:cNvPr id="253" name="Rectangle 252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1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600" kern="0" dirty="0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54" name="Group 253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55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4" tIns="45706" rIns="91414" bIns="4570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049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256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4" tIns="45706" rIns="91414" bIns="4570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049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257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4" tIns="45706" rIns="91414" bIns="4570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049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</p:grpSp>
          </p:grpSp>
          <p:sp>
            <p:nvSpPr>
              <p:cNvPr id="249" name="Rectangle 248"/>
              <p:cNvSpPr/>
              <p:nvPr/>
            </p:nvSpPr>
            <p:spPr bwMode="auto">
              <a:xfrm>
                <a:off x="9428529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0324841" y="5165203"/>
              <a:ext cx="777240" cy="1246735"/>
              <a:chOff x="10263860" y="5165203"/>
              <a:chExt cx="777240" cy="1246735"/>
            </a:xfrm>
          </p:grpSpPr>
          <p:grpSp>
            <p:nvGrpSpPr>
              <p:cNvPr id="263" name="Group 262"/>
              <p:cNvGrpSpPr/>
              <p:nvPr/>
            </p:nvGrpSpPr>
            <p:grpSpPr>
              <a:xfrm>
                <a:off x="10300266" y="5198401"/>
                <a:ext cx="704429" cy="1174494"/>
                <a:chOff x="8635106" y="4651691"/>
                <a:chExt cx="704429" cy="1174494"/>
              </a:xfrm>
            </p:grpSpPr>
            <p:grpSp>
              <p:nvGrpSpPr>
                <p:cNvPr id="265" name="Group 264"/>
                <p:cNvGrpSpPr/>
                <p:nvPr/>
              </p:nvGrpSpPr>
              <p:grpSpPr>
                <a:xfrm>
                  <a:off x="8635106" y="5551434"/>
                  <a:ext cx="704429" cy="274751"/>
                  <a:chOff x="8635106" y="5542669"/>
                  <a:chExt cx="704429" cy="274751"/>
                </a:xfrm>
              </p:grpSpPr>
              <p:sp>
                <p:nvSpPr>
                  <p:cNvPr id="273" name="Rectangle 272"/>
                  <p:cNvSpPr/>
                  <p:nvPr/>
                </p:nvSpPr>
                <p:spPr bwMode="auto">
                  <a:xfrm>
                    <a:off x="8909594" y="5542669"/>
                    <a:ext cx="429941" cy="274751"/>
                  </a:xfrm>
                  <a:prstGeom prst="rect">
                    <a:avLst/>
                  </a:prstGeom>
                  <a:ln>
                    <a:solidFill>
                      <a:schemeClr val="tx2"/>
                    </a:solidFill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7928" tIns="146263" rIns="0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1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sz="1029" kern="0" dirty="0">
                        <a:solidFill>
                          <a:srgbClr val="FFFFFF"/>
                        </a:solidFill>
                        <a:latin typeface="Segoe UI"/>
                      </a:rPr>
                      <a:t>Kernel</a:t>
                    </a:r>
                    <a:endParaRPr lang="en-US" sz="1078" kern="0" dirty="0">
                      <a:solidFill>
                        <a:srgbClr val="FFFFFF"/>
                      </a:solidFill>
                      <a:latin typeface="Segoe UI"/>
                    </a:endParaRPr>
                  </a:p>
                </p:txBody>
              </p:sp>
              <p:grpSp>
                <p:nvGrpSpPr>
                  <p:cNvPr id="274" name="Group 273"/>
                  <p:cNvGrpSpPr/>
                  <p:nvPr/>
                </p:nvGrpSpPr>
                <p:grpSpPr>
                  <a:xfrm>
                    <a:off x="8635106" y="5542670"/>
                    <a:ext cx="276948" cy="274750"/>
                    <a:chOff x="4498836" y="2852262"/>
                    <a:chExt cx="501628" cy="497646"/>
                  </a:xfrm>
                </p:grpSpPr>
                <p:sp>
                  <p:nvSpPr>
                    <p:cNvPr id="275" name="Rectangle 274"/>
                    <p:cNvSpPr/>
                    <p:nvPr/>
                  </p:nvSpPr>
                  <p:spPr bwMode="auto">
                    <a:xfrm>
                      <a:off x="4498836" y="2852262"/>
                      <a:ext cx="501628" cy="497646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114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1600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76" name="Freeform 73"/>
                    <p:cNvSpPr>
                      <a:spLocks noChangeAspect="1" noEditPoints="1"/>
                    </p:cNvSpPr>
                    <p:nvPr/>
                  </p:nvSpPr>
                  <p:spPr bwMode="black">
                    <a:xfrm>
                      <a:off x="4600290" y="2951725"/>
                      <a:ext cx="298721" cy="298720"/>
                    </a:xfrm>
                    <a:custGeom>
                      <a:avLst/>
                      <a:gdLst>
                        <a:gd name="T0" fmla="*/ 313 w 330"/>
                        <a:gd name="T1" fmla="*/ 161 h 330"/>
                        <a:gd name="T2" fmla="*/ 313 w 330"/>
                        <a:gd name="T3" fmla="*/ 128 h 330"/>
                        <a:gd name="T4" fmla="*/ 284 w 330"/>
                        <a:gd name="T5" fmla="*/ 137 h 330"/>
                        <a:gd name="T6" fmla="*/ 298 w 330"/>
                        <a:gd name="T7" fmla="*/ 111 h 330"/>
                        <a:gd name="T8" fmla="*/ 330 w 330"/>
                        <a:gd name="T9" fmla="*/ 103 h 330"/>
                        <a:gd name="T10" fmla="*/ 298 w 330"/>
                        <a:gd name="T11" fmla="*/ 95 h 330"/>
                        <a:gd name="T12" fmla="*/ 284 w 330"/>
                        <a:gd name="T13" fmla="*/ 87 h 330"/>
                        <a:gd name="T14" fmla="*/ 235 w 330"/>
                        <a:gd name="T15" fmla="*/ 46 h 330"/>
                        <a:gd name="T16" fmla="*/ 244 w 330"/>
                        <a:gd name="T17" fmla="*/ 17 h 330"/>
                        <a:gd name="T18" fmla="*/ 211 w 330"/>
                        <a:gd name="T19" fmla="*/ 17 h 330"/>
                        <a:gd name="T20" fmla="*/ 219 w 330"/>
                        <a:gd name="T21" fmla="*/ 46 h 330"/>
                        <a:gd name="T22" fmla="*/ 194 w 330"/>
                        <a:gd name="T23" fmla="*/ 32 h 330"/>
                        <a:gd name="T24" fmla="*/ 186 w 330"/>
                        <a:gd name="T25" fmla="*/ 0 h 330"/>
                        <a:gd name="T26" fmla="*/ 178 w 330"/>
                        <a:gd name="T27" fmla="*/ 32 h 330"/>
                        <a:gd name="T28" fmla="*/ 152 w 330"/>
                        <a:gd name="T29" fmla="*/ 46 h 330"/>
                        <a:gd name="T30" fmla="*/ 161 w 330"/>
                        <a:gd name="T31" fmla="*/ 17 h 330"/>
                        <a:gd name="T32" fmla="*/ 128 w 330"/>
                        <a:gd name="T33" fmla="*/ 17 h 330"/>
                        <a:gd name="T34" fmla="*/ 137 w 330"/>
                        <a:gd name="T35" fmla="*/ 46 h 330"/>
                        <a:gd name="T36" fmla="*/ 111 w 330"/>
                        <a:gd name="T37" fmla="*/ 32 h 330"/>
                        <a:gd name="T38" fmla="*/ 103 w 330"/>
                        <a:gd name="T39" fmla="*/ 0 h 330"/>
                        <a:gd name="T40" fmla="*/ 95 w 330"/>
                        <a:gd name="T41" fmla="*/ 32 h 330"/>
                        <a:gd name="T42" fmla="*/ 87 w 330"/>
                        <a:gd name="T43" fmla="*/ 46 h 330"/>
                        <a:gd name="T44" fmla="*/ 46 w 330"/>
                        <a:gd name="T45" fmla="*/ 95 h 330"/>
                        <a:gd name="T46" fmla="*/ 17 w 330"/>
                        <a:gd name="T47" fmla="*/ 86 h 330"/>
                        <a:gd name="T48" fmla="*/ 17 w 330"/>
                        <a:gd name="T49" fmla="*/ 120 h 330"/>
                        <a:gd name="T50" fmla="*/ 46 w 330"/>
                        <a:gd name="T51" fmla="*/ 111 h 330"/>
                        <a:gd name="T52" fmla="*/ 32 w 330"/>
                        <a:gd name="T53" fmla="*/ 137 h 330"/>
                        <a:gd name="T54" fmla="*/ 0 w 330"/>
                        <a:gd name="T55" fmla="*/ 144 h 330"/>
                        <a:gd name="T56" fmla="*/ 32 w 330"/>
                        <a:gd name="T57" fmla="*/ 152 h 330"/>
                        <a:gd name="T58" fmla="*/ 46 w 330"/>
                        <a:gd name="T59" fmla="*/ 178 h 330"/>
                        <a:gd name="T60" fmla="*/ 17 w 330"/>
                        <a:gd name="T61" fmla="*/ 169 h 330"/>
                        <a:gd name="T62" fmla="*/ 17 w 330"/>
                        <a:gd name="T63" fmla="*/ 203 h 330"/>
                        <a:gd name="T64" fmla="*/ 46 w 330"/>
                        <a:gd name="T65" fmla="*/ 194 h 330"/>
                        <a:gd name="T66" fmla="*/ 32 w 330"/>
                        <a:gd name="T67" fmla="*/ 219 h 330"/>
                        <a:gd name="T68" fmla="*/ 0 w 330"/>
                        <a:gd name="T69" fmla="*/ 227 h 330"/>
                        <a:gd name="T70" fmla="*/ 32 w 330"/>
                        <a:gd name="T71" fmla="*/ 235 h 330"/>
                        <a:gd name="T72" fmla="*/ 46 w 330"/>
                        <a:gd name="T73" fmla="*/ 243 h 330"/>
                        <a:gd name="T74" fmla="*/ 95 w 330"/>
                        <a:gd name="T75" fmla="*/ 284 h 330"/>
                        <a:gd name="T76" fmla="*/ 86 w 330"/>
                        <a:gd name="T77" fmla="*/ 313 h 330"/>
                        <a:gd name="T78" fmla="*/ 120 w 330"/>
                        <a:gd name="T79" fmla="*/ 313 h 330"/>
                        <a:gd name="T80" fmla="*/ 111 w 330"/>
                        <a:gd name="T81" fmla="*/ 284 h 330"/>
                        <a:gd name="T82" fmla="*/ 137 w 330"/>
                        <a:gd name="T83" fmla="*/ 298 h 330"/>
                        <a:gd name="T84" fmla="*/ 144 w 330"/>
                        <a:gd name="T85" fmla="*/ 330 h 330"/>
                        <a:gd name="T86" fmla="*/ 152 w 330"/>
                        <a:gd name="T87" fmla="*/ 298 h 330"/>
                        <a:gd name="T88" fmla="*/ 178 w 330"/>
                        <a:gd name="T89" fmla="*/ 284 h 330"/>
                        <a:gd name="T90" fmla="*/ 169 w 330"/>
                        <a:gd name="T91" fmla="*/ 313 h 330"/>
                        <a:gd name="T92" fmla="*/ 203 w 330"/>
                        <a:gd name="T93" fmla="*/ 313 h 330"/>
                        <a:gd name="T94" fmla="*/ 194 w 330"/>
                        <a:gd name="T95" fmla="*/ 284 h 330"/>
                        <a:gd name="T96" fmla="*/ 219 w 330"/>
                        <a:gd name="T97" fmla="*/ 298 h 330"/>
                        <a:gd name="T98" fmla="*/ 227 w 330"/>
                        <a:gd name="T99" fmla="*/ 330 h 330"/>
                        <a:gd name="T100" fmla="*/ 235 w 330"/>
                        <a:gd name="T101" fmla="*/ 298 h 330"/>
                        <a:gd name="T102" fmla="*/ 243 w 330"/>
                        <a:gd name="T103" fmla="*/ 284 h 330"/>
                        <a:gd name="T104" fmla="*/ 284 w 330"/>
                        <a:gd name="T105" fmla="*/ 235 h 330"/>
                        <a:gd name="T106" fmla="*/ 313 w 330"/>
                        <a:gd name="T107" fmla="*/ 244 h 330"/>
                        <a:gd name="T108" fmla="*/ 313 w 330"/>
                        <a:gd name="T109" fmla="*/ 211 h 330"/>
                        <a:gd name="T110" fmla="*/ 284 w 330"/>
                        <a:gd name="T111" fmla="*/ 219 h 330"/>
                        <a:gd name="T112" fmla="*/ 298 w 330"/>
                        <a:gd name="T113" fmla="*/ 194 h 330"/>
                        <a:gd name="T114" fmla="*/ 330 w 330"/>
                        <a:gd name="T115" fmla="*/ 186 h 330"/>
                        <a:gd name="T116" fmla="*/ 298 w 330"/>
                        <a:gd name="T117" fmla="*/ 178 h 330"/>
                        <a:gd name="T118" fmla="*/ 284 w 330"/>
                        <a:gd name="T119" fmla="*/ 152 h 330"/>
                        <a:gd name="T120" fmla="*/ 165 w 330"/>
                        <a:gd name="T121" fmla="*/ 267 h 330"/>
                        <a:gd name="T122" fmla="*/ 165 w 330"/>
                        <a:gd name="T123" fmla="*/ 63 h 330"/>
                        <a:gd name="T124" fmla="*/ 165 w 330"/>
                        <a:gd name="T125" fmla="*/ 267 h 3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  <a:cxn ang="0">
                          <a:pos x="T122" y="T123"/>
                        </a:cxn>
                        <a:cxn ang="0">
                          <a:pos x="T124" y="T125"/>
                        </a:cxn>
                      </a:cxnLst>
                      <a:rect l="0" t="0" r="r" b="b"/>
                      <a:pathLst>
                        <a:path w="330" h="330">
                          <a:moveTo>
                            <a:pt x="298" y="152"/>
                          </a:moveTo>
                          <a:cubicBezTo>
                            <a:pt x="301" y="158"/>
                            <a:pt x="307" y="161"/>
                            <a:pt x="313" y="161"/>
                          </a:cubicBezTo>
                          <a:cubicBezTo>
                            <a:pt x="322" y="161"/>
                            <a:pt x="330" y="154"/>
                            <a:pt x="330" y="144"/>
                          </a:cubicBezTo>
                          <a:cubicBezTo>
                            <a:pt x="330" y="135"/>
                            <a:pt x="322" y="128"/>
                            <a:pt x="313" y="128"/>
                          </a:cubicBezTo>
                          <a:cubicBezTo>
                            <a:pt x="307" y="128"/>
                            <a:pt x="301" y="131"/>
                            <a:pt x="298" y="137"/>
                          </a:cubicBezTo>
                          <a:cubicBezTo>
                            <a:pt x="284" y="137"/>
                            <a:pt x="284" y="137"/>
                            <a:pt x="284" y="137"/>
                          </a:cubicBezTo>
                          <a:cubicBezTo>
                            <a:pt x="284" y="111"/>
                            <a:pt x="284" y="111"/>
                            <a:pt x="284" y="111"/>
                          </a:cubicBezTo>
                          <a:cubicBezTo>
                            <a:pt x="298" y="111"/>
                            <a:pt x="298" y="111"/>
                            <a:pt x="298" y="111"/>
                          </a:cubicBezTo>
                          <a:cubicBezTo>
                            <a:pt x="301" y="116"/>
                            <a:pt x="307" y="120"/>
                            <a:pt x="313" y="120"/>
                          </a:cubicBezTo>
                          <a:cubicBezTo>
                            <a:pt x="322" y="120"/>
                            <a:pt x="330" y="112"/>
                            <a:pt x="330" y="103"/>
                          </a:cubicBezTo>
                          <a:cubicBezTo>
                            <a:pt x="330" y="94"/>
                            <a:pt x="322" y="86"/>
                            <a:pt x="313" y="86"/>
                          </a:cubicBezTo>
                          <a:cubicBezTo>
                            <a:pt x="307" y="86"/>
                            <a:pt x="301" y="90"/>
                            <a:pt x="298" y="95"/>
                          </a:cubicBezTo>
                          <a:cubicBezTo>
                            <a:pt x="284" y="95"/>
                            <a:pt x="284" y="95"/>
                            <a:pt x="284" y="95"/>
                          </a:cubicBezTo>
                          <a:cubicBezTo>
                            <a:pt x="284" y="87"/>
                            <a:pt x="284" y="87"/>
                            <a:pt x="284" y="87"/>
                          </a:cubicBezTo>
                          <a:cubicBezTo>
                            <a:pt x="284" y="65"/>
                            <a:pt x="266" y="46"/>
                            <a:pt x="243" y="46"/>
                          </a:cubicBezTo>
                          <a:cubicBezTo>
                            <a:pt x="235" y="46"/>
                            <a:pt x="235" y="46"/>
                            <a:pt x="235" y="46"/>
                          </a:cubicBezTo>
                          <a:cubicBezTo>
                            <a:pt x="235" y="32"/>
                            <a:pt x="235" y="32"/>
                            <a:pt x="235" y="32"/>
                          </a:cubicBezTo>
                          <a:cubicBezTo>
                            <a:pt x="240" y="29"/>
                            <a:pt x="244" y="23"/>
                            <a:pt x="244" y="17"/>
                          </a:cubicBezTo>
                          <a:cubicBezTo>
                            <a:pt x="244" y="8"/>
                            <a:pt x="237" y="0"/>
                            <a:pt x="227" y="0"/>
                          </a:cubicBezTo>
                          <a:cubicBezTo>
                            <a:pt x="218" y="0"/>
                            <a:pt x="211" y="8"/>
                            <a:pt x="211" y="17"/>
                          </a:cubicBezTo>
                          <a:cubicBezTo>
                            <a:pt x="211" y="23"/>
                            <a:pt x="214" y="29"/>
                            <a:pt x="219" y="32"/>
                          </a:cubicBezTo>
                          <a:cubicBezTo>
                            <a:pt x="219" y="46"/>
                            <a:pt x="219" y="46"/>
                            <a:pt x="219" y="46"/>
                          </a:cubicBezTo>
                          <a:cubicBezTo>
                            <a:pt x="194" y="46"/>
                            <a:pt x="194" y="46"/>
                            <a:pt x="194" y="46"/>
                          </a:cubicBezTo>
                          <a:cubicBezTo>
                            <a:pt x="194" y="32"/>
                            <a:pt x="194" y="32"/>
                            <a:pt x="194" y="32"/>
                          </a:cubicBezTo>
                          <a:cubicBezTo>
                            <a:pt x="199" y="29"/>
                            <a:pt x="203" y="23"/>
                            <a:pt x="203" y="17"/>
                          </a:cubicBezTo>
                          <a:cubicBezTo>
                            <a:pt x="203" y="8"/>
                            <a:pt x="195" y="0"/>
                            <a:pt x="186" y="0"/>
                          </a:cubicBezTo>
                          <a:cubicBezTo>
                            <a:pt x="177" y="0"/>
                            <a:pt x="169" y="8"/>
                            <a:pt x="169" y="17"/>
                          </a:cubicBezTo>
                          <a:cubicBezTo>
                            <a:pt x="169" y="23"/>
                            <a:pt x="173" y="29"/>
                            <a:pt x="178" y="32"/>
                          </a:cubicBezTo>
                          <a:cubicBezTo>
                            <a:pt x="178" y="46"/>
                            <a:pt x="178" y="46"/>
                            <a:pt x="178" y="46"/>
                          </a:cubicBezTo>
                          <a:cubicBezTo>
                            <a:pt x="152" y="46"/>
                            <a:pt x="152" y="46"/>
                            <a:pt x="152" y="46"/>
                          </a:cubicBezTo>
                          <a:cubicBezTo>
                            <a:pt x="152" y="32"/>
                            <a:pt x="152" y="32"/>
                            <a:pt x="152" y="32"/>
                          </a:cubicBezTo>
                          <a:cubicBezTo>
                            <a:pt x="158" y="29"/>
                            <a:pt x="161" y="23"/>
                            <a:pt x="161" y="17"/>
                          </a:cubicBezTo>
                          <a:cubicBezTo>
                            <a:pt x="161" y="8"/>
                            <a:pt x="154" y="0"/>
                            <a:pt x="144" y="0"/>
                          </a:cubicBezTo>
                          <a:cubicBezTo>
                            <a:pt x="135" y="0"/>
                            <a:pt x="128" y="8"/>
                            <a:pt x="128" y="17"/>
                          </a:cubicBezTo>
                          <a:cubicBezTo>
                            <a:pt x="128" y="23"/>
                            <a:pt x="131" y="29"/>
                            <a:pt x="137" y="32"/>
                          </a:cubicBezTo>
                          <a:cubicBezTo>
                            <a:pt x="137" y="46"/>
                            <a:pt x="137" y="46"/>
                            <a:pt x="137" y="46"/>
                          </a:cubicBezTo>
                          <a:cubicBezTo>
                            <a:pt x="111" y="46"/>
                            <a:pt x="111" y="46"/>
                            <a:pt x="111" y="46"/>
                          </a:cubicBezTo>
                          <a:cubicBezTo>
                            <a:pt x="111" y="32"/>
                            <a:pt x="111" y="32"/>
                            <a:pt x="111" y="32"/>
                          </a:cubicBezTo>
                          <a:cubicBezTo>
                            <a:pt x="116" y="29"/>
                            <a:pt x="120" y="23"/>
                            <a:pt x="120" y="17"/>
                          </a:cubicBezTo>
                          <a:cubicBezTo>
                            <a:pt x="120" y="8"/>
                            <a:pt x="112" y="0"/>
                            <a:pt x="103" y="0"/>
                          </a:cubicBezTo>
                          <a:cubicBezTo>
                            <a:pt x="94" y="0"/>
                            <a:pt x="86" y="8"/>
                            <a:pt x="86" y="17"/>
                          </a:cubicBezTo>
                          <a:cubicBezTo>
                            <a:pt x="86" y="23"/>
                            <a:pt x="90" y="29"/>
                            <a:pt x="95" y="32"/>
                          </a:cubicBezTo>
                          <a:cubicBezTo>
                            <a:pt x="95" y="46"/>
                            <a:pt x="95" y="46"/>
                            <a:pt x="95" y="46"/>
                          </a:cubicBezTo>
                          <a:cubicBezTo>
                            <a:pt x="87" y="46"/>
                            <a:pt x="87" y="46"/>
                            <a:pt x="87" y="46"/>
                          </a:cubicBezTo>
                          <a:cubicBezTo>
                            <a:pt x="65" y="46"/>
                            <a:pt x="46" y="65"/>
                            <a:pt x="46" y="87"/>
                          </a:cubicBezTo>
                          <a:cubicBezTo>
                            <a:pt x="46" y="95"/>
                            <a:pt x="46" y="95"/>
                            <a:pt x="46" y="95"/>
                          </a:cubicBezTo>
                          <a:cubicBezTo>
                            <a:pt x="32" y="95"/>
                            <a:pt x="32" y="95"/>
                            <a:pt x="32" y="95"/>
                          </a:cubicBezTo>
                          <a:cubicBezTo>
                            <a:pt x="29" y="90"/>
                            <a:pt x="23" y="86"/>
                            <a:pt x="17" y="86"/>
                          </a:cubicBezTo>
                          <a:cubicBezTo>
                            <a:pt x="8" y="86"/>
                            <a:pt x="0" y="94"/>
                            <a:pt x="0" y="103"/>
                          </a:cubicBezTo>
                          <a:cubicBezTo>
                            <a:pt x="0" y="112"/>
                            <a:pt x="8" y="120"/>
                            <a:pt x="17" y="120"/>
                          </a:cubicBezTo>
                          <a:cubicBezTo>
                            <a:pt x="23" y="120"/>
                            <a:pt x="29" y="116"/>
                            <a:pt x="32" y="111"/>
                          </a:cubicBezTo>
                          <a:cubicBezTo>
                            <a:pt x="46" y="111"/>
                            <a:pt x="46" y="111"/>
                            <a:pt x="46" y="111"/>
                          </a:cubicBezTo>
                          <a:cubicBezTo>
                            <a:pt x="46" y="137"/>
                            <a:pt x="46" y="137"/>
                            <a:pt x="46" y="137"/>
                          </a:cubicBezTo>
                          <a:cubicBezTo>
                            <a:pt x="32" y="137"/>
                            <a:pt x="32" y="137"/>
                            <a:pt x="32" y="137"/>
                          </a:cubicBezTo>
                          <a:cubicBezTo>
                            <a:pt x="29" y="131"/>
                            <a:pt x="23" y="128"/>
                            <a:pt x="17" y="128"/>
                          </a:cubicBezTo>
                          <a:cubicBezTo>
                            <a:pt x="8" y="128"/>
                            <a:pt x="0" y="135"/>
                            <a:pt x="0" y="144"/>
                          </a:cubicBezTo>
                          <a:cubicBezTo>
                            <a:pt x="0" y="154"/>
                            <a:pt x="8" y="161"/>
                            <a:pt x="17" y="161"/>
                          </a:cubicBezTo>
                          <a:cubicBezTo>
                            <a:pt x="23" y="161"/>
                            <a:pt x="29" y="158"/>
                            <a:pt x="32" y="152"/>
                          </a:cubicBezTo>
                          <a:cubicBezTo>
                            <a:pt x="46" y="152"/>
                            <a:pt x="46" y="152"/>
                            <a:pt x="46" y="152"/>
                          </a:cubicBezTo>
                          <a:cubicBezTo>
                            <a:pt x="46" y="178"/>
                            <a:pt x="46" y="178"/>
                            <a:pt x="46" y="178"/>
                          </a:cubicBezTo>
                          <a:cubicBezTo>
                            <a:pt x="32" y="178"/>
                            <a:pt x="32" y="178"/>
                            <a:pt x="32" y="178"/>
                          </a:cubicBezTo>
                          <a:cubicBezTo>
                            <a:pt x="29" y="173"/>
                            <a:pt x="23" y="169"/>
                            <a:pt x="17" y="169"/>
                          </a:cubicBezTo>
                          <a:cubicBezTo>
                            <a:pt x="8" y="169"/>
                            <a:pt x="0" y="177"/>
                            <a:pt x="0" y="186"/>
                          </a:cubicBezTo>
                          <a:cubicBezTo>
                            <a:pt x="0" y="195"/>
                            <a:pt x="8" y="203"/>
                            <a:pt x="17" y="203"/>
                          </a:cubicBezTo>
                          <a:cubicBezTo>
                            <a:pt x="23" y="203"/>
                            <a:pt x="29" y="199"/>
                            <a:pt x="32" y="194"/>
                          </a:cubicBezTo>
                          <a:cubicBezTo>
                            <a:pt x="46" y="194"/>
                            <a:pt x="46" y="194"/>
                            <a:pt x="46" y="194"/>
                          </a:cubicBezTo>
                          <a:cubicBezTo>
                            <a:pt x="46" y="219"/>
                            <a:pt x="46" y="219"/>
                            <a:pt x="46" y="219"/>
                          </a:cubicBezTo>
                          <a:cubicBezTo>
                            <a:pt x="32" y="219"/>
                            <a:pt x="32" y="219"/>
                            <a:pt x="32" y="219"/>
                          </a:cubicBezTo>
                          <a:cubicBezTo>
                            <a:pt x="29" y="214"/>
                            <a:pt x="23" y="211"/>
                            <a:pt x="17" y="211"/>
                          </a:cubicBezTo>
                          <a:cubicBezTo>
                            <a:pt x="8" y="211"/>
                            <a:pt x="0" y="218"/>
                            <a:pt x="0" y="227"/>
                          </a:cubicBezTo>
                          <a:cubicBezTo>
                            <a:pt x="0" y="237"/>
                            <a:pt x="8" y="244"/>
                            <a:pt x="17" y="244"/>
                          </a:cubicBezTo>
                          <a:cubicBezTo>
                            <a:pt x="23" y="244"/>
                            <a:pt x="29" y="240"/>
                            <a:pt x="32" y="235"/>
                          </a:cubicBezTo>
                          <a:cubicBezTo>
                            <a:pt x="46" y="235"/>
                            <a:pt x="46" y="235"/>
                            <a:pt x="46" y="235"/>
                          </a:cubicBezTo>
                          <a:cubicBezTo>
                            <a:pt x="46" y="243"/>
                            <a:pt x="46" y="243"/>
                            <a:pt x="46" y="243"/>
                          </a:cubicBezTo>
                          <a:cubicBezTo>
                            <a:pt x="46" y="266"/>
                            <a:pt x="65" y="284"/>
                            <a:pt x="87" y="284"/>
                          </a:cubicBezTo>
                          <a:cubicBezTo>
                            <a:pt x="95" y="284"/>
                            <a:pt x="95" y="284"/>
                            <a:pt x="95" y="284"/>
                          </a:cubicBezTo>
                          <a:cubicBezTo>
                            <a:pt x="95" y="298"/>
                            <a:pt x="95" y="298"/>
                            <a:pt x="95" y="298"/>
                          </a:cubicBezTo>
                          <a:cubicBezTo>
                            <a:pt x="90" y="301"/>
                            <a:pt x="86" y="307"/>
                            <a:pt x="86" y="313"/>
                          </a:cubicBezTo>
                          <a:cubicBezTo>
                            <a:pt x="86" y="322"/>
                            <a:pt x="94" y="330"/>
                            <a:pt x="103" y="330"/>
                          </a:cubicBezTo>
                          <a:cubicBezTo>
                            <a:pt x="112" y="330"/>
                            <a:pt x="120" y="322"/>
                            <a:pt x="120" y="313"/>
                          </a:cubicBezTo>
                          <a:cubicBezTo>
                            <a:pt x="120" y="307"/>
                            <a:pt x="116" y="301"/>
                            <a:pt x="111" y="298"/>
                          </a:cubicBezTo>
                          <a:cubicBezTo>
                            <a:pt x="111" y="284"/>
                            <a:pt x="111" y="284"/>
                            <a:pt x="111" y="284"/>
                          </a:cubicBezTo>
                          <a:cubicBezTo>
                            <a:pt x="137" y="284"/>
                            <a:pt x="137" y="284"/>
                            <a:pt x="137" y="284"/>
                          </a:cubicBezTo>
                          <a:cubicBezTo>
                            <a:pt x="137" y="298"/>
                            <a:pt x="137" y="298"/>
                            <a:pt x="137" y="298"/>
                          </a:cubicBezTo>
                          <a:cubicBezTo>
                            <a:pt x="131" y="301"/>
                            <a:pt x="128" y="307"/>
                            <a:pt x="128" y="313"/>
                          </a:cubicBezTo>
                          <a:cubicBezTo>
                            <a:pt x="128" y="322"/>
                            <a:pt x="135" y="330"/>
                            <a:pt x="144" y="330"/>
                          </a:cubicBezTo>
                          <a:cubicBezTo>
                            <a:pt x="154" y="330"/>
                            <a:pt x="161" y="322"/>
                            <a:pt x="161" y="313"/>
                          </a:cubicBezTo>
                          <a:cubicBezTo>
                            <a:pt x="161" y="307"/>
                            <a:pt x="158" y="301"/>
                            <a:pt x="152" y="298"/>
                          </a:cubicBezTo>
                          <a:cubicBezTo>
                            <a:pt x="152" y="284"/>
                            <a:pt x="152" y="284"/>
                            <a:pt x="152" y="284"/>
                          </a:cubicBezTo>
                          <a:cubicBezTo>
                            <a:pt x="178" y="284"/>
                            <a:pt x="178" y="284"/>
                            <a:pt x="178" y="284"/>
                          </a:cubicBezTo>
                          <a:cubicBezTo>
                            <a:pt x="178" y="298"/>
                            <a:pt x="178" y="298"/>
                            <a:pt x="178" y="298"/>
                          </a:cubicBezTo>
                          <a:cubicBezTo>
                            <a:pt x="173" y="301"/>
                            <a:pt x="169" y="307"/>
                            <a:pt x="169" y="313"/>
                          </a:cubicBezTo>
                          <a:cubicBezTo>
                            <a:pt x="169" y="322"/>
                            <a:pt x="177" y="330"/>
                            <a:pt x="186" y="330"/>
                          </a:cubicBezTo>
                          <a:cubicBezTo>
                            <a:pt x="195" y="330"/>
                            <a:pt x="203" y="322"/>
                            <a:pt x="203" y="313"/>
                          </a:cubicBezTo>
                          <a:cubicBezTo>
                            <a:pt x="203" y="307"/>
                            <a:pt x="199" y="301"/>
                            <a:pt x="194" y="298"/>
                          </a:cubicBezTo>
                          <a:cubicBezTo>
                            <a:pt x="194" y="284"/>
                            <a:pt x="194" y="284"/>
                            <a:pt x="194" y="284"/>
                          </a:cubicBezTo>
                          <a:cubicBezTo>
                            <a:pt x="219" y="284"/>
                            <a:pt x="219" y="284"/>
                            <a:pt x="219" y="284"/>
                          </a:cubicBezTo>
                          <a:cubicBezTo>
                            <a:pt x="219" y="298"/>
                            <a:pt x="219" y="298"/>
                            <a:pt x="219" y="298"/>
                          </a:cubicBezTo>
                          <a:cubicBezTo>
                            <a:pt x="214" y="301"/>
                            <a:pt x="211" y="307"/>
                            <a:pt x="211" y="313"/>
                          </a:cubicBezTo>
                          <a:cubicBezTo>
                            <a:pt x="211" y="322"/>
                            <a:pt x="218" y="330"/>
                            <a:pt x="227" y="330"/>
                          </a:cubicBezTo>
                          <a:cubicBezTo>
                            <a:pt x="237" y="330"/>
                            <a:pt x="244" y="322"/>
                            <a:pt x="244" y="313"/>
                          </a:cubicBezTo>
                          <a:cubicBezTo>
                            <a:pt x="244" y="307"/>
                            <a:pt x="240" y="301"/>
                            <a:pt x="235" y="298"/>
                          </a:cubicBezTo>
                          <a:cubicBezTo>
                            <a:pt x="235" y="284"/>
                            <a:pt x="235" y="284"/>
                            <a:pt x="235" y="284"/>
                          </a:cubicBezTo>
                          <a:cubicBezTo>
                            <a:pt x="243" y="284"/>
                            <a:pt x="243" y="284"/>
                            <a:pt x="243" y="284"/>
                          </a:cubicBezTo>
                          <a:cubicBezTo>
                            <a:pt x="266" y="284"/>
                            <a:pt x="284" y="266"/>
                            <a:pt x="284" y="243"/>
                          </a:cubicBezTo>
                          <a:cubicBezTo>
                            <a:pt x="284" y="235"/>
                            <a:pt x="284" y="235"/>
                            <a:pt x="284" y="235"/>
                          </a:cubicBezTo>
                          <a:cubicBezTo>
                            <a:pt x="298" y="235"/>
                            <a:pt x="298" y="235"/>
                            <a:pt x="298" y="235"/>
                          </a:cubicBezTo>
                          <a:cubicBezTo>
                            <a:pt x="301" y="240"/>
                            <a:pt x="307" y="244"/>
                            <a:pt x="313" y="244"/>
                          </a:cubicBezTo>
                          <a:cubicBezTo>
                            <a:pt x="322" y="244"/>
                            <a:pt x="330" y="237"/>
                            <a:pt x="330" y="227"/>
                          </a:cubicBezTo>
                          <a:cubicBezTo>
                            <a:pt x="330" y="218"/>
                            <a:pt x="322" y="211"/>
                            <a:pt x="313" y="211"/>
                          </a:cubicBezTo>
                          <a:cubicBezTo>
                            <a:pt x="307" y="211"/>
                            <a:pt x="301" y="214"/>
                            <a:pt x="298" y="219"/>
                          </a:cubicBezTo>
                          <a:cubicBezTo>
                            <a:pt x="284" y="219"/>
                            <a:pt x="284" y="219"/>
                            <a:pt x="284" y="219"/>
                          </a:cubicBezTo>
                          <a:cubicBezTo>
                            <a:pt x="284" y="194"/>
                            <a:pt x="284" y="194"/>
                            <a:pt x="284" y="194"/>
                          </a:cubicBezTo>
                          <a:cubicBezTo>
                            <a:pt x="298" y="194"/>
                            <a:pt x="298" y="194"/>
                            <a:pt x="298" y="194"/>
                          </a:cubicBezTo>
                          <a:cubicBezTo>
                            <a:pt x="301" y="199"/>
                            <a:pt x="307" y="203"/>
                            <a:pt x="313" y="203"/>
                          </a:cubicBezTo>
                          <a:cubicBezTo>
                            <a:pt x="322" y="203"/>
                            <a:pt x="330" y="195"/>
                            <a:pt x="330" y="186"/>
                          </a:cubicBezTo>
                          <a:cubicBezTo>
                            <a:pt x="330" y="177"/>
                            <a:pt x="322" y="169"/>
                            <a:pt x="313" y="169"/>
                          </a:cubicBezTo>
                          <a:cubicBezTo>
                            <a:pt x="307" y="169"/>
                            <a:pt x="301" y="173"/>
                            <a:pt x="298" y="178"/>
                          </a:cubicBezTo>
                          <a:cubicBezTo>
                            <a:pt x="284" y="178"/>
                            <a:pt x="284" y="178"/>
                            <a:pt x="284" y="178"/>
                          </a:cubicBezTo>
                          <a:cubicBezTo>
                            <a:pt x="284" y="152"/>
                            <a:pt x="284" y="152"/>
                            <a:pt x="284" y="152"/>
                          </a:cubicBezTo>
                          <a:lnTo>
                            <a:pt x="298" y="152"/>
                          </a:lnTo>
                          <a:close/>
                          <a:moveTo>
                            <a:pt x="165" y="267"/>
                          </a:moveTo>
                          <a:cubicBezTo>
                            <a:pt x="109" y="267"/>
                            <a:pt x="63" y="221"/>
                            <a:pt x="63" y="165"/>
                          </a:cubicBezTo>
                          <a:cubicBezTo>
                            <a:pt x="63" y="109"/>
                            <a:pt x="109" y="63"/>
                            <a:pt x="165" y="63"/>
                          </a:cubicBezTo>
                          <a:cubicBezTo>
                            <a:pt x="221" y="63"/>
                            <a:pt x="267" y="109"/>
                            <a:pt x="267" y="165"/>
                          </a:cubicBezTo>
                          <a:cubicBezTo>
                            <a:pt x="267" y="221"/>
                            <a:pt x="221" y="267"/>
                            <a:pt x="165" y="267"/>
                          </a:cubicBezTo>
                          <a:close/>
                        </a:path>
                      </a:pathLst>
                    </a:custGeom>
                    <a:solidFill>
                      <a:schemeClr val="tx2"/>
                    </a:solidFill>
                    <a:ln>
                      <a:solidFill>
                        <a:schemeClr val="bg2"/>
                      </a:solidFill>
                      <a:headEnd type="none" w="med" len="med"/>
                      <a:tailEnd type="none" w="med" len="med"/>
                    </a:ln>
                    <a:effectLst/>
                    <a:ex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1410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defRPr/>
                      </a:pPr>
                      <a:endParaRPr lang="en-US" sz="2353" kern="0" dirty="0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grpSp>
              <p:nvGrpSpPr>
                <p:cNvPr id="266" name="Group 265"/>
                <p:cNvGrpSpPr/>
                <p:nvPr/>
              </p:nvGrpSpPr>
              <p:grpSpPr>
                <a:xfrm>
                  <a:off x="8635106" y="4651691"/>
                  <a:ext cx="704429" cy="852494"/>
                  <a:chOff x="1156020" y="2248829"/>
                  <a:chExt cx="704429" cy="852494"/>
                </a:xfrm>
              </p:grpSpPr>
              <p:sp>
                <p:nvSpPr>
                  <p:cNvPr id="267" name="TextBox 266"/>
                  <p:cNvSpPr txBox="1"/>
                  <p:nvPr/>
                </p:nvSpPr>
                <p:spPr>
                  <a:xfrm>
                    <a:off x="1156020" y="2248829"/>
                    <a:ext cx="704429" cy="18660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square" lIns="45706" tIns="45706" rIns="45706" bIns="45706" rtlCol="0" anchor="ctr">
                    <a:noAutofit/>
                  </a:bodyPr>
                  <a:lstStyle/>
                  <a:p>
                    <a:pPr algn="ctr" defTabSz="914049">
                      <a:lnSpc>
                        <a:spcPct val="90000"/>
                      </a:lnSpc>
                      <a:spcAft>
                        <a:spcPts val="600"/>
                      </a:spcAft>
                      <a:defRPr/>
                    </a:pPr>
                    <a:r>
                      <a:rPr lang="en-US" sz="800" b="1" kern="0" dirty="0">
                        <a:solidFill>
                          <a:srgbClr val="D83B01"/>
                        </a:solidFill>
                        <a:latin typeface="Segoe UI"/>
                      </a:rPr>
                      <a:t>CONTAINER</a:t>
                    </a: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 bwMode="auto">
                  <a:xfrm>
                    <a:off x="1156020" y="2435433"/>
                    <a:ext cx="704429" cy="66589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11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en-US" sz="1600" kern="0" dirty="0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269" name="Group 268"/>
                  <p:cNvGrpSpPr/>
                  <p:nvPr/>
                </p:nvGrpSpPr>
                <p:grpSpPr>
                  <a:xfrm>
                    <a:off x="1282952" y="2590867"/>
                    <a:ext cx="471171" cy="380335"/>
                    <a:chOff x="4406091" y="6049087"/>
                    <a:chExt cx="3960813" cy="3197225"/>
                  </a:xfrm>
                  <a:solidFill>
                    <a:schemeClr val="tx2"/>
                  </a:solidFill>
                </p:grpSpPr>
                <p:sp>
                  <p:nvSpPr>
                    <p:cNvPr id="270" name="Freeform 24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406091" y="6049087"/>
                      <a:ext cx="2847975" cy="2813050"/>
                    </a:xfrm>
                    <a:custGeom>
                      <a:avLst/>
                      <a:gdLst>
                        <a:gd name="T0" fmla="*/ 744 w 757"/>
                        <a:gd name="T1" fmla="*/ 466 h 748"/>
                        <a:gd name="T2" fmla="*/ 755 w 757"/>
                        <a:gd name="T3" fmla="*/ 399 h 748"/>
                        <a:gd name="T4" fmla="*/ 739 w 757"/>
                        <a:gd name="T5" fmla="*/ 373 h 748"/>
                        <a:gd name="T6" fmla="*/ 644 w 757"/>
                        <a:gd name="T7" fmla="*/ 341 h 748"/>
                        <a:gd name="T8" fmla="*/ 638 w 757"/>
                        <a:gd name="T9" fmla="*/ 309 h 748"/>
                        <a:gd name="T10" fmla="*/ 716 w 757"/>
                        <a:gd name="T11" fmla="*/ 245 h 748"/>
                        <a:gd name="T12" fmla="*/ 721 w 757"/>
                        <a:gd name="T13" fmla="*/ 215 h 748"/>
                        <a:gd name="T14" fmla="*/ 687 w 757"/>
                        <a:gd name="T15" fmla="*/ 157 h 748"/>
                        <a:gd name="T16" fmla="*/ 658 w 757"/>
                        <a:gd name="T17" fmla="*/ 146 h 748"/>
                        <a:gd name="T18" fmla="*/ 565 w 757"/>
                        <a:gd name="T19" fmla="*/ 181 h 748"/>
                        <a:gd name="T20" fmla="*/ 536 w 757"/>
                        <a:gd name="T21" fmla="*/ 157 h 748"/>
                        <a:gd name="T22" fmla="*/ 556 w 757"/>
                        <a:gd name="T23" fmla="*/ 55 h 748"/>
                        <a:gd name="T24" fmla="*/ 541 w 757"/>
                        <a:gd name="T25" fmla="*/ 28 h 748"/>
                        <a:gd name="T26" fmla="*/ 477 w 757"/>
                        <a:gd name="T27" fmla="*/ 5 h 748"/>
                        <a:gd name="T28" fmla="*/ 449 w 757"/>
                        <a:gd name="T29" fmla="*/ 15 h 748"/>
                        <a:gd name="T30" fmla="*/ 397 w 757"/>
                        <a:gd name="T31" fmla="*/ 106 h 748"/>
                        <a:gd name="T32" fmla="*/ 378 w 757"/>
                        <a:gd name="T33" fmla="*/ 105 h 748"/>
                        <a:gd name="T34" fmla="*/ 362 w 757"/>
                        <a:gd name="T35" fmla="*/ 106 h 748"/>
                        <a:gd name="T36" fmla="*/ 311 w 757"/>
                        <a:gd name="T37" fmla="*/ 15 h 748"/>
                        <a:gd name="T38" fmla="*/ 282 w 757"/>
                        <a:gd name="T39" fmla="*/ 4 h 748"/>
                        <a:gd name="T40" fmla="*/ 218 w 757"/>
                        <a:gd name="T41" fmla="*/ 27 h 748"/>
                        <a:gd name="T42" fmla="*/ 203 w 757"/>
                        <a:gd name="T43" fmla="*/ 54 h 748"/>
                        <a:gd name="T44" fmla="*/ 222 w 757"/>
                        <a:gd name="T45" fmla="*/ 156 h 748"/>
                        <a:gd name="T46" fmla="*/ 192 w 757"/>
                        <a:gd name="T47" fmla="*/ 181 h 748"/>
                        <a:gd name="T48" fmla="*/ 103 w 757"/>
                        <a:gd name="T49" fmla="*/ 145 h 748"/>
                        <a:gd name="T50" fmla="*/ 74 w 757"/>
                        <a:gd name="T51" fmla="*/ 155 h 748"/>
                        <a:gd name="T52" fmla="*/ 39 w 757"/>
                        <a:gd name="T53" fmla="*/ 213 h 748"/>
                        <a:gd name="T54" fmla="*/ 44 w 757"/>
                        <a:gd name="T55" fmla="*/ 243 h 748"/>
                        <a:gd name="T56" fmla="*/ 119 w 757"/>
                        <a:gd name="T57" fmla="*/ 307 h 748"/>
                        <a:gd name="T58" fmla="*/ 113 w 757"/>
                        <a:gd name="T59" fmla="*/ 341 h 748"/>
                        <a:gd name="T60" fmla="*/ 17 w 757"/>
                        <a:gd name="T61" fmla="*/ 373 h 748"/>
                        <a:gd name="T62" fmla="*/ 2 w 757"/>
                        <a:gd name="T63" fmla="*/ 400 h 748"/>
                        <a:gd name="T64" fmla="*/ 13 w 757"/>
                        <a:gd name="T65" fmla="*/ 466 h 748"/>
                        <a:gd name="T66" fmla="*/ 37 w 757"/>
                        <a:gd name="T67" fmla="*/ 486 h 748"/>
                        <a:gd name="T68" fmla="*/ 136 w 757"/>
                        <a:gd name="T69" fmla="*/ 486 h 748"/>
                        <a:gd name="T70" fmla="*/ 154 w 757"/>
                        <a:gd name="T71" fmla="*/ 519 h 748"/>
                        <a:gd name="T72" fmla="*/ 102 w 757"/>
                        <a:gd name="T73" fmla="*/ 604 h 748"/>
                        <a:gd name="T74" fmla="*/ 107 w 757"/>
                        <a:gd name="T75" fmla="*/ 634 h 748"/>
                        <a:gd name="T76" fmla="*/ 158 w 757"/>
                        <a:gd name="T77" fmla="*/ 678 h 748"/>
                        <a:gd name="T78" fmla="*/ 189 w 757"/>
                        <a:gd name="T79" fmla="*/ 679 h 748"/>
                        <a:gd name="T80" fmla="*/ 265 w 757"/>
                        <a:gd name="T81" fmla="*/ 615 h 748"/>
                        <a:gd name="T82" fmla="*/ 303 w 757"/>
                        <a:gd name="T83" fmla="*/ 629 h 748"/>
                        <a:gd name="T84" fmla="*/ 318 w 757"/>
                        <a:gd name="T85" fmla="*/ 729 h 748"/>
                        <a:gd name="T86" fmla="*/ 342 w 757"/>
                        <a:gd name="T87" fmla="*/ 748 h 748"/>
                        <a:gd name="T88" fmla="*/ 409 w 757"/>
                        <a:gd name="T89" fmla="*/ 748 h 748"/>
                        <a:gd name="T90" fmla="*/ 433 w 757"/>
                        <a:gd name="T91" fmla="*/ 729 h 748"/>
                        <a:gd name="T92" fmla="*/ 450 w 757"/>
                        <a:gd name="T93" fmla="*/ 631 h 748"/>
                        <a:gd name="T94" fmla="*/ 489 w 757"/>
                        <a:gd name="T95" fmla="*/ 617 h 748"/>
                        <a:gd name="T96" fmla="*/ 562 w 757"/>
                        <a:gd name="T97" fmla="*/ 680 h 748"/>
                        <a:gd name="T98" fmla="*/ 592 w 757"/>
                        <a:gd name="T99" fmla="*/ 680 h 748"/>
                        <a:gd name="T100" fmla="*/ 644 w 757"/>
                        <a:gd name="T101" fmla="*/ 636 h 748"/>
                        <a:gd name="T102" fmla="*/ 649 w 757"/>
                        <a:gd name="T103" fmla="*/ 606 h 748"/>
                        <a:gd name="T104" fmla="*/ 600 w 757"/>
                        <a:gd name="T105" fmla="*/ 522 h 748"/>
                        <a:gd name="T106" fmla="*/ 621 w 757"/>
                        <a:gd name="T107" fmla="*/ 486 h 748"/>
                        <a:gd name="T108" fmla="*/ 721 w 757"/>
                        <a:gd name="T109" fmla="*/ 486 h 748"/>
                        <a:gd name="T110" fmla="*/ 744 w 757"/>
                        <a:gd name="T111" fmla="*/ 466 h 748"/>
                        <a:gd name="T112" fmla="*/ 528 w 757"/>
                        <a:gd name="T113" fmla="*/ 373 h 748"/>
                        <a:gd name="T114" fmla="*/ 378 w 757"/>
                        <a:gd name="T115" fmla="*/ 522 h 748"/>
                        <a:gd name="T116" fmla="*/ 229 w 757"/>
                        <a:gd name="T117" fmla="*/ 373 h 748"/>
                        <a:gd name="T118" fmla="*/ 378 w 757"/>
                        <a:gd name="T119" fmla="*/ 223 h 748"/>
                        <a:gd name="T120" fmla="*/ 528 w 757"/>
                        <a:gd name="T121" fmla="*/ 373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757" h="748">
                          <a:moveTo>
                            <a:pt x="744" y="466"/>
                          </a:moveTo>
                          <a:cubicBezTo>
                            <a:pt x="755" y="399"/>
                            <a:pt x="755" y="399"/>
                            <a:pt x="755" y="399"/>
                          </a:cubicBezTo>
                          <a:cubicBezTo>
                            <a:pt x="757" y="388"/>
                            <a:pt x="750" y="377"/>
                            <a:pt x="739" y="373"/>
                          </a:cubicBezTo>
                          <a:cubicBezTo>
                            <a:pt x="644" y="341"/>
                            <a:pt x="644" y="341"/>
                            <a:pt x="644" y="341"/>
                          </a:cubicBezTo>
                          <a:cubicBezTo>
                            <a:pt x="643" y="330"/>
                            <a:pt x="641" y="319"/>
                            <a:pt x="638" y="309"/>
                          </a:cubicBezTo>
                          <a:cubicBezTo>
                            <a:pt x="716" y="245"/>
                            <a:pt x="716" y="245"/>
                            <a:pt x="716" y="245"/>
                          </a:cubicBezTo>
                          <a:cubicBezTo>
                            <a:pt x="725" y="238"/>
                            <a:pt x="727" y="225"/>
                            <a:pt x="721" y="215"/>
                          </a:cubicBezTo>
                          <a:cubicBezTo>
                            <a:pt x="687" y="157"/>
                            <a:pt x="687" y="157"/>
                            <a:pt x="687" y="157"/>
                          </a:cubicBezTo>
                          <a:cubicBezTo>
                            <a:pt x="681" y="147"/>
                            <a:pt x="669" y="142"/>
                            <a:pt x="658" y="146"/>
                          </a:cubicBezTo>
                          <a:cubicBezTo>
                            <a:pt x="565" y="181"/>
                            <a:pt x="565" y="181"/>
                            <a:pt x="565" y="181"/>
                          </a:cubicBezTo>
                          <a:cubicBezTo>
                            <a:pt x="556" y="172"/>
                            <a:pt x="547" y="164"/>
                            <a:pt x="536" y="157"/>
                          </a:cubicBezTo>
                          <a:cubicBezTo>
                            <a:pt x="556" y="55"/>
                            <a:pt x="556" y="55"/>
                            <a:pt x="556" y="55"/>
                          </a:cubicBezTo>
                          <a:cubicBezTo>
                            <a:pt x="558" y="43"/>
                            <a:pt x="552" y="32"/>
                            <a:pt x="541" y="28"/>
                          </a:cubicBezTo>
                          <a:cubicBezTo>
                            <a:pt x="477" y="5"/>
                            <a:pt x="477" y="5"/>
                            <a:pt x="477" y="5"/>
                          </a:cubicBezTo>
                          <a:cubicBezTo>
                            <a:pt x="467" y="1"/>
                            <a:pt x="455" y="5"/>
                            <a:pt x="449" y="15"/>
                          </a:cubicBezTo>
                          <a:cubicBezTo>
                            <a:pt x="397" y="106"/>
                            <a:pt x="397" y="106"/>
                            <a:pt x="397" y="106"/>
                          </a:cubicBezTo>
                          <a:cubicBezTo>
                            <a:pt x="391" y="105"/>
                            <a:pt x="385" y="105"/>
                            <a:pt x="378" y="105"/>
                          </a:cubicBezTo>
                          <a:cubicBezTo>
                            <a:pt x="373" y="105"/>
                            <a:pt x="367" y="105"/>
                            <a:pt x="362" y="106"/>
                          </a:cubicBezTo>
                          <a:cubicBezTo>
                            <a:pt x="311" y="15"/>
                            <a:pt x="311" y="15"/>
                            <a:pt x="311" y="15"/>
                          </a:cubicBezTo>
                          <a:cubicBezTo>
                            <a:pt x="305" y="4"/>
                            <a:pt x="293" y="0"/>
                            <a:pt x="282" y="4"/>
                          </a:cubicBezTo>
                          <a:cubicBezTo>
                            <a:pt x="218" y="27"/>
                            <a:pt x="218" y="27"/>
                            <a:pt x="218" y="27"/>
                          </a:cubicBezTo>
                          <a:cubicBezTo>
                            <a:pt x="208" y="31"/>
                            <a:pt x="201" y="42"/>
                            <a:pt x="203" y="54"/>
                          </a:cubicBezTo>
                          <a:cubicBezTo>
                            <a:pt x="222" y="156"/>
                            <a:pt x="222" y="156"/>
                            <a:pt x="222" y="156"/>
                          </a:cubicBezTo>
                          <a:cubicBezTo>
                            <a:pt x="211" y="163"/>
                            <a:pt x="201" y="172"/>
                            <a:pt x="192" y="181"/>
                          </a:cubicBezTo>
                          <a:cubicBezTo>
                            <a:pt x="103" y="145"/>
                            <a:pt x="103" y="145"/>
                            <a:pt x="103" y="145"/>
                          </a:cubicBezTo>
                          <a:cubicBezTo>
                            <a:pt x="92" y="141"/>
                            <a:pt x="80" y="145"/>
                            <a:pt x="74" y="155"/>
                          </a:cubicBezTo>
                          <a:cubicBezTo>
                            <a:pt x="39" y="213"/>
                            <a:pt x="39" y="213"/>
                            <a:pt x="39" y="213"/>
                          </a:cubicBezTo>
                          <a:cubicBezTo>
                            <a:pt x="33" y="223"/>
                            <a:pt x="35" y="235"/>
                            <a:pt x="44" y="243"/>
                          </a:cubicBezTo>
                          <a:cubicBezTo>
                            <a:pt x="119" y="307"/>
                            <a:pt x="119" y="307"/>
                            <a:pt x="119" y="307"/>
                          </a:cubicBezTo>
                          <a:cubicBezTo>
                            <a:pt x="116" y="318"/>
                            <a:pt x="114" y="329"/>
                            <a:pt x="113" y="341"/>
                          </a:cubicBezTo>
                          <a:cubicBezTo>
                            <a:pt x="17" y="373"/>
                            <a:pt x="17" y="373"/>
                            <a:pt x="17" y="373"/>
                          </a:cubicBezTo>
                          <a:cubicBezTo>
                            <a:pt x="6" y="377"/>
                            <a:pt x="0" y="388"/>
                            <a:pt x="2" y="400"/>
                          </a:cubicBezTo>
                          <a:cubicBezTo>
                            <a:pt x="13" y="466"/>
                            <a:pt x="13" y="466"/>
                            <a:pt x="13" y="466"/>
                          </a:cubicBezTo>
                          <a:cubicBezTo>
                            <a:pt x="15" y="478"/>
                            <a:pt x="25" y="486"/>
                            <a:pt x="37" y="486"/>
                          </a:cubicBezTo>
                          <a:cubicBezTo>
                            <a:pt x="136" y="486"/>
                            <a:pt x="136" y="486"/>
                            <a:pt x="136" y="486"/>
                          </a:cubicBezTo>
                          <a:cubicBezTo>
                            <a:pt x="141" y="498"/>
                            <a:pt x="147" y="509"/>
                            <a:pt x="154" y="519"/>
                          </a:cubicBezTo>
                          <a:cubicBezTo>
                            <a:pt x="102" y="604"/>
                            <a:pt x="102" y="604"/>
                            <a:pt x="102" y="604"/>
                          </a:cubicBezTo>
                          <a:cubicBezTo>
                            <a:pt x="96" y="614"/>
                            <a:pt x="98" y="627"/>
                            <a:pt x="107" y="634"/>
                          </a:cubicBezTo>
                          <a:cubicBezTo>
                            <a:pt x="158" y="678"/>
                            <a:pt x="158" y="678"/>
                            <a:pt x="158" y="678"/>
                          </a:cubicBezTo>
                          <a:cubicBezTo>
                            <a:pt x="167" y="686"/>
                            <a:pt x="180" y="686"/>
                            <a:pt x="189" y="679"/>
                          </a:cubicBezTo>
                          <a:cubicBezTo>
                            <a:pt x="265" y="615"/>
                            <a:pt x="265" y="615"/>
                            <a:pt x="265" y="615"/>
                          </a:cubicBezTo>
                          <a:cubicBezTo>
                            <a:pt x="277" y="621"/>
                            <a:pt x="290" y="626"/>
                            <a:pt x="303" y="629"/>
                          </a:cubicBezTo>
                          <a:cubicBezTo>
                            <a:pt x="318" y="729"/>
                            <a:pt x="318" y="729"/>
                            <a:pt x="318" y="729"/>
                          </a:cubicBezTo>
                          <a:cubicBezTo>
                            <a:pt x="320" y="740"/>
                            <a:pt x="330" y="748"/>
                            <a:pt x="342" y="748"/>
                          </a:cubicBezTo>
                          <a:cubicBezTo>
                            <a:pt x="409" y="748"/>
                            <a:pt x="409" y="748"/>
                            <a:pt x="409" y="748"/>
                          </a:cubicBezTo>
                          <a:cubicBezTo>
                            <a:pt x="421" y="748"/>
                            <a:pt x="431" y="740"/>
                            <a:pt x="433" y="729"/>
                          </a:cubicBezTo>
                          <a:cubicBezTo>
                            <a:pt x="450" y="631"/>
                            <a:pt x="450" y="631"/>
                            <a:pt x="450" y="631"/>
                          </a:cubicBezTo>
                          <a:cubicBezTo>
                            <a:pt x="463" y="627"/>
                            <a:pt x="476" y="622"/>
                            <a:pt x="489" y="617"/>
                          </a:cubicBezTo>
                          <a:cubicBezTo>
                            <a:pt x="562" y="680"/>
                            <a:pt x="562" y="680"/>
                            <a:pt x="562" y="680"/>
                          </a:cubicBezTo>
                          <a:cubicBezTo>
                            <a:pt x="570" y="687"/>
                            <a:pt x="583" y="687"/>
                            <a:pt x="592" y="680"/>
                          </a:cubicBezTo>
                          <a:cubicBezTo>
                            <a:pt x="644" y="636"/>
                            <a:pt x="644" y="636"/>
                            <a:pt x="644" y="636"/>
                          </a:cubicBezTo>
                          <a:cubicBezTo>
                            <a:pt x="653" y="629"/>
                            <a:pt x="655" y="616"/>
                            <a:pt x="649" y="606"/>
                          </a:cubicBezTo>
                          <a:cubicBezTo>
                            <a:pt x="600" y="522"/>
                            <a:pt x="600" y="522"/>
                            <a:pt x="600" y="522"/>
                          </a:cubicBezTo>
                          <a:cubicBezTo>
                            <a:pt x="608" y="511"/>
                            <a:pt x="615" y="499"/>
                            <a:pt x="621" y="486"/>
                          </a:cubicBezTo>
                          <a:cubicBezTo>
                            <a:pt x="721" y="486"/>
                            <a:pt x="721" y="486"/>
                            <a:pt x="721" y="486"/>
                          </a:cubicBezTo>
                          <a:cubicBezTo>
                            <a:pt x="732" y="486"/>
                            <a:pt x="742" y="478"/>
                            <a:pt x="744" y="466"/>
                          </a:cubicBezTo>
                          <a:close/>
                          <a:moveTo>
                            <a:pt x="528" y="373"/>
                          </a:moveTo>
                          <a:cubicBezTo>
                            <a:pt x="528" y="455"/>
                            <a:pt x="461" y="522"/>
                            <a:pt x="378" y="522"/>
                          </a:cubicBezTo>
                          <a:cubicBezTo>
                            <a:pt x="296" y="522"/>
                            <a:pt x="229" y="455"/>
                            <a:pt x="229" y="373"/>
                          </a:cubicBezTo>
                          <a:cubicBezTo>
                            <a:pt x="229" y="290"/>
                            <a:pt x="296" y="223"/>
                            <a:pt x="378" y="223"/>
                          </a:cubicBezTo>
                          <a:cubicBezTo>
                            <a:pt x="461" y="223"/>
                            <a:pt x="528" y="290"/>
                            <a:pt x="528" y="373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4" tIns="45706" rIns="91414" bIns="4570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049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271" name="Oval 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57028" y="7180975"/>
                      <a:ext cx="542925" cy="541338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4" tIns="45706" rIns="91414" bIns="4570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049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272" name="Freeform 26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6907991" y="7722312"/>
                      <a:ext cx="1458913" cy="1524000"/>
                    </a:xfrm>
                    <a:custGeom>
                      <a:avLst/>
                      <a:gdLst>
                        <a:gd name="T0" fmla="*/ 379 w 388"/>
                        <a:gd name="T1" fmla="*/ 137 h 405"/>
                        <a:gd name="T2" fmla="*/ 383 w 388"/>
                        <a:gd name="T3" fmla="*/ 118 h 405"/>
                        <a:gd name="T4" fmla="*/ 361 w 388"/>
                        <a:gd name="T5" fmla="*/ 81 h 405"/>
                        <a:gd name="T6" fmla="*/ 343 w 388"/>
                        <a:gd name="T7" fmla="*/ 74 h 405"/>
                        <a:gd name="T8" fmla="*/ 287 w 388"/>
                        <a:gd name="T9" fmla="*/ 94 h 405"/>
                        <a:gd name="T10" fmla="*/ 241 w 388"/>
                        <a:gd name="T11" fmla="*/ 68 h 405"/>
                        <a:gd name="T12" fmla="*/ 232 w 388"/>
                        <a:gd name="T13" fmla="*/ 12 h 405"/>
                        <a:gd name="T14" fmla="*/ 217 w 388"/>
                        <a:gd name="T15" fmla="*/ 0 h 405"/>
                        <a:gd name="T16" fmla="*/ 174 w 388"/>
                        <a:gd name="T17" fmla="*/ 0 h 405"/>
                        <a:gd name="T18" fmla="*/ 159 w 388"/>
                        <a:gd name="T19" fmla="*/ 12 h 405"/>
                        <a:gd name="T20" fmla="*/ 149 w 388"/>
                        <a:gd name="T21" fmla="*/ 68 h 405"/>
                        <a:gd name="T22" fmla="*/ 102 w 388"/>
                        <a:gd name="T23" fmla="*/ 95 h 405"/>
                        <a:gd name="T24" fmla="*/ 46 w 388"/>
                        <a:gd name="T25" fmla="*/ 74 h 405"/>
                        <a:gd name="T26" fmla="*/ 27 w 388"/>
                        <a:gd name="T27" fmla="*/ 81 h 405"/>
                        <a:gd name="T28" fmla="*/ 6 w 388"/>
                        <a:gd name="T29" fmla="*/ 118 h 405"/>
                        <a:gd name="T30" fmla="*/ 9 w 388"/>
                        <a:gd name="T31" fmla="*/ 137 h 405"/>
                        <a:gd name="T32" fmla="*/ 55 w 388"/>
                        <a:gd name="T33" fmla="*/ 175 h 405"/>
                        <a:gd name="T34" fmla="*/ 53 w 388"/>
                        <a:gd name="T35" fmla="*/ 202 h 405"/>
                        <a:gd name="T36" fmla="*/ 55 w 388"/>
                        <a:gd name="T37" fmla="*/ 227 h 405"/>
                        <a:gd name="T38" fmla="*/ 7 w 388"/>
                        <a:gd name="T39" fmla="*/ 266 h 405"/>
                        <a:gd name="T40" fmla="*/ 4 w 388"/>
                        <a:gd name="T41" fmla="*/ 285 h 405"/>
                        <a:gd name="T42" fmla="*/ 25 w 388"/>
                        <a:gd name="T43" fmla="*/ 322 h 405"/>
                        <a:gd name="T44" fmla="*/ 43 w 388"/>
                        <a:gd name="T45" fmla="*/ 329 h 405"/>
                        <a:gd name="T46" fmla="*/ 100 w 388"/>
                        <a:gd name="T47" fmla="*/ 308 h 405"/>
                        <a:gd name="T48" fmla="*/ 149 w 388"/>
                        <a:gd name="T49" fmla="*/ 337 h 405"/>
                        <a:gd name="T50" fmla="*/ 158 w 388"/>
                        <a:gd name="T51" fmla="*/ 392 h 405"/>
                        <a:gd name="T52" fmla="*/ 173 w 388"/>
                        <a:gd name="T53" fmla="*/ 405 h 405"/>
                        <a:gd name="T54" fmla="*/ 216 w 388"/>
                        <a:gd name="T55" fmla="*/ 405 h 405"/>
                        <a:gd name="T56" fmla="*/ 231 w 388"/>
                        <a:gd name="T57" fmla="*/ 392 h 405"/>
                        <a:gd name="T58" fmla="*/ 240 w 388"/>
                        <a:gd name="T59" fmla="*/ 337 h 405"/>
                        <a:gd name="T60" fmla="*/ 289 w 388"/>
                        <a:gd name="T61" fmla="*/ 309 h 405"/>
                        <a:gd name="T62" fmla="*/ 345 w 388"/>
                        <a:gd name="T63" fmla="*/ 329 h 405"/>
                        <a:gd name="T64" fmla="*/ 364 w 388"/>
                        <a:gd name="T65" fmla="*/ 322 h 405"/>
                        <a:gd name="T66" fmla="*/ 385 w 388"/>
                        <a:gd name="T67" fmla="*/ 285 h 405"/>
                        <a:gd name="T68" fmla="*/ 381 w 388"/>
                        <a:gd name="T69" fmla="*/ 266 h 405"/>
                        <a:gd name="T70" fmla="*/ 335 w 388"/>
                        <a:gd name="T71" fmla="*/ 228 h 405"/>
                        <a:gd name="T72" fmla="*/ 337 w 388"/>
                        <a:gd name="T73" fmla="*/ 202 h 405"/>
                        <a:gd name="T74" fmla="*/ 334 w 388"/>
                        <a:gd name="T75" fmla="*/ 174 h 405"/>
                        <a:gd name="T76" fmla="*/ 379 w 388"/>
                        <a:gd name="T77" fmla="*/ 137 h 405"/>
                        <a:gd name="T78" fmla="*/ 251 w 388"/>
                        <a:gd name="T79" fmla="*/ 202 h 405"/>
                        <a:gd name="T80" fmla="*/ 195 w 388"/>
                        <a:gd name="T81" fmla="*/ 259 h 405"/>
                        <a:gd name="T82" fmla="*/ 138 w 388"/>
                        <a:gd name="T83" fmla="*/ 202 h 405"/>
                        <a:gd name="T84" fmla="*/ 195 w 388"/>
                        <a:gd name="T85" fmla="*/ 145 h 405"/>
                        <a:gd name="T86" fmla="*/ 251 w 388"/>
                        <a:gd name="T87" fmla="*/ 202 h 4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388" h="405">
                          <a:moveTo>
                            <a:pt x="379" y="137"/>
                          </a:moveTo>
                          <a:cubicBezTo>
                            <a:pt x="385" y="133"/>
                            <a:pt x="386" y="124"/>
                            <a:pt x="383" y="118"/>
                          </a:cubicBezTo>
                          <a:cubicBezTo>
                            <a:pt x="361" y="81"/>
                            <a:pt x="361" y="81"/>
                            <a:pt x="361" y="81"/>
                          </a:cubicBezTo>
                          <a:cubicBezTo>
                            <a:pt x="357" y="74"/>
                            <a:pt x="350" y="72"/>
                            <a:pt x="343" y="74"/>
                          </a:cubicBezTo>
                          <a:cubicBezTo>
                            <a:pt x="287" y="94"/>
                            <a:pt x="287" y="94"/>
                            <a:pt x="287" y="94"/>
                          </a:cubicBezTo>
                          <a:cubicBezTo>
                            <a:pt x="274" y="83"/>
                            <a:pt x="258" y="74"/>
                            <a:pt x="241" y="68"/>
                          </a:cubicBezTo>
                          <a:cubicBezTo>
                            <a:pt x="232" y="12"/>
                            <a:pt x="232" y="12"/>
                            <a:pt x="232" y="12"/>
                          </a:cubicBezTo>
                          <a:cubicBezTo>
                            <a:pt x="231" y="5"/>
                            <a:pt x="224" y="0"/>
                            <a:pt x="217" y="0"/>
                          </a:cubicBezTo>
                          <a:cubicBezTo>
                            <a:pt x="174" y="0"/>
                            <a:pt x="174" y="0"/>
                            <a:pt x="174" y="0"/>
                          </a:cubicBezTo>
                          <a:cubicBezTo>
                            <a:pt x="166" y="0"/>
                            <a:pt x="160" y="5"/>
                            <a:pt x="159" y="12"/>
                          </a:cubicBezTo>
                          <a:cubicBezTo>
                            <a:pt x="149" y="68"/>
                            <a:pt x="149" y="68"/>
                            <a:pt x="149" y="68"/>
                          </a:cubicBezTo>
                          <a:cubicBezTo>
                            <a:pt x="132" y="74"/>
                            <a:pt x="116" y="83"/>
                            <a:pt x="102" y="95"/>
                          </a:cubicBezTo>
                          <a:cubicBezTo>
                            <a:pt x="46" y="74"/>
                            <a:pt x="46" y="74"/>
                            <a:pt x="46" y="74"/>
                          </a:cubicBezTo>
                          <a:cubicBezTo>
                            <a:pt x="39" y="72"/>
                            <a:pt x="31" y="74"/>
                            <a:pt x="27" y="81"/>
                          </a:cubicBezTo>
                          <a:cubicBezTo>
                            <a:pt x="6" y="118"/>
                            <a:pt x="6" y="118"/>
                            <a:pt x="6" y="118"/>
                          </a:cubicBezTo>
                          <a:cubicBezTo>
                            <a:pt x="2" y="124"/>
                            <a:pt x="3" y="133"/>
                            <a:pt x="9" y="137"/>
                          </a:cubicBezTo>
                          <a:cubicBezTo>
                            <a:pt x="55" y="175"/>
                            <a:pt x="55" y="175"/>
                            <a:pt x="55" y="175"/>
                          </a:cubicBezTo>
                          <a:cubicBezTo>
                            <a:pt x="54" y="184"/>
                            <a:pt x="53" y="193"/>
                            <a:pt x="53" y="202"/>
                          </a:cubicBezTo>
                          <a:cubicBezTo>
                            <a:pt x="53" y="211"/>
                            <a:pt x="53" y="219"/>
                            <a:pt x="55" y="227"/>
                          </a:cubicBezTo>
                          <a:cubicBezTo>
                            <a:pt x="7" y="266"/>
                            <a:pt x="7" y="266"/>
                            <a:pt x="7" y="266"/>
                          </a:cubicBezTo>
                          <a:cubicBezTo>
                            <a:pt x="2" y="270"/>
                            <a:pt x="0" y="278"/>
                            <a:pt x="4" y="285"/>
                          </a:cubicBezTo>
                          <a:cubicBezTo>
                            <a:pt x="25" y="322"/>
                            <a:pt x="25" y="322"/>
                            <a:pt x="25" y="322"/>
                          </a:cubicBezTo>
                          <a:cubicBezTo>
                            <a:pt x="28" y="329"/>
                            <a:pt x="36" y="332"/>
                            <a:pt x="43" y="329"/>
                          </a:cubicBezTo>
                          <a:cubicBezTo>
                            <a:pt x="100" y="308"/>
                            <a:pt x="100" y="308"/>
                            <a:pt x="100" y="308"/>
                          </a:cubicBezTo>
                          <a:cubicBezTo>
                            <a:pt x="114" y="321"/>
                            <a:pt x="131" y="330"/>
                            <a:pt x="149" y="337"/>
                          </a:cubicBezTo>
                          <a:cubicBezTo>
                            <a:pt x="158" y="392"/>
                            <a:pt x="158" y="392"/>
                            <a:pt x="158" y="392"/>
                          </a:cubicBezTo>
                          <a:cubicBezTo>
                            <a:pt x="159" y="399"/>
                            <a:pt x="165" y="405"/>
                            <a:pt x="173" y="405"/>
                          </a:cubicBezTo>
                          <a:cubicBezTo>
                            <a:pt x="216" y="405"/>
                            <a:pt x="216" y="405"/>
                            <a:pt x="216" y="405"/>
                          </a:cubicBezTo>
                          <a:cubicBezTo>
                            <a:pt x="223" y="405"/>
                            <a:pt x="229" y="399"/>
                            <a:pt x="231" y="392"/>
                          </a:cubicBezTo>
                          <a:cubicBezTo>
                            <a:pt x="240" y="337"/>
                            <a:pt x="240" y="337"/>
                            <a:pt x="240" y="337"/>
                          </a:cubicBezTo>
                          <a:cubicBezTo>
                            <a:pt x="258" y="331"/>
                            <a:pt x="275" y="321"/>
                            <a:pt x="289" y="309"/>
                          </a:cubicBezTo>
                          <a:cubicBezTo>
                            <a:pt x="345" y="329"/>
                            <a:pt x="345" y="329"/>
                            <a:pt x="345" y="329"/>
                          </a:cubicBezTo>
                          <a:cubicBezTo>
                            <a:pt x="352" y="332"/>
                            <a:pt x="360" y="329"/>
                            <a:pt x="364" y="322"/>
                          </a:cubicBezTo>
                          <a:cubicBezTo>
                            <a:pt x="385" y="285"/>
                            <a:pt x="385" y="285"/>
                            <a:pt x="385" y="285"/>
                          </a:cubicBezTo>
                          <a:cubicBezTo>
                            <a:pt x="388" y="278"/>
                            <a:pt x="387" y="270"/>
                            <a:pt x="381" y="266"/>
                          </a:cubicBezTo>
                          <a:cubicBezTo>
                            <a:pt x="335" y="228"/>
                            <a:pt x="335" y="228"/>
                            <a:pt x="335" y="228"/>
                          </a:cubicBezTo>
                          <a:cubicBezTo>
                            <a:pt x="336" y="220"/>
                            <a:pt x="337" y="211"/>
                            <a:pt x="337" y="202"/>
                          </a:cubicBezTo>
                          <a:cubicBezTo>
                            <a:pt x="337" y="193"/>
                            <a:pt x="336" y="183"/>
                            <a:pt x="334" y="174"/>
                          </a:cubicBezTo>
                          <a:lnTo>
                            <a:pt x="379" y="137"/>
                          </a:lnTo>
                          <a:close/>
                          <a:moveTo>
                            <a:pt x="251" y="202"/>
                          </a:moveTo>
                          <a:cubicBezTo>
                            <a:pt x="251" y="233"/>
                            <a:pt x="226" y="259"/>
                            <a:pt x="195" y="259"/>
                          </a:cubicBezTo>
                          <a:cubicBezTo>
                            <a:pt x="163" y="259"/>
                            <a:pt x="138" y="233"/>
                            <a:pt x="138" y="202"/>
                          </a:cubicBezTo>
                          <a:cubicBezTo>
                            <a:pt x="138" y="171"/>
                            <a:pt x="163" y="145"/>
                            <a:pt x="195" y="145"/>
                          </a:cubicBezTo>
                          <a:cubicBezTo>
                            <a:pt x="226" y="145"/>
                            <a:pt x="251" y="171"/>
                            <a:pt x="251" y="2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14" tIns="45706" rIns="91414" bIns="45706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defTabSz="914049">
                        <a:defRPr/>
                      </a:pPr>
                      <a:endParaRPr lang="en-US" kern="0" dirty="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</p:grpSp>
          </p:grpSp>
          <p:sp>
            <p:nvSpPr>
              <p:cNvPr id="264" name="Rectangle 263"/>
              <p:cNvSpPr/>
              <p:nvPr/>
            </p:nvSpPr>
            <p:spPr bwMode="auto">
              <a:xfrm>
                <a:off x="10263860" y="5165203"/>
                <a:ext cx="777240" cy="1246735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10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277" name="TextBox 276"/>
          <p:cNvSpPr txBox="1"/>
          <p:nvPr/>
        </p:nvSpPr>
        <p:spPr>
          <a:xfrm>
            <a:off x="7142923" y="3741663"/>
            <a:ext cx="4935209" cy="5739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b="1" kern="0" dirty="0">
                <a:solidFill>
                  <a:sysClr val="windowText" lastClr="000000"/>
                </a:solidFill>
                <a:latin typeface="Segoe UI"/>
              </a:rPr>
              <a:t>Hyper-V Containers</a:t>
            </a:r>
          </a:p>
          <a:p>
            <a:pPr algn="ctr" defTabSz="914049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Segoe UI"/>
              </a:rPr>
              <a:t>Isolation plus performance</a:t>
            </a:r>
          </a:p>
        </p:txBody>
      </p:sp>
      <p:sp>
        <p:nvSpPr>
          <p:cNvPr id="328" name="Rectangle 327"/>
          <p:cNvSpPr/>
          <p:nvPr/>
        </p:nvSpPr>
        <p:spPr bwMode="auto">
          <a:xfrm>
            <a:off x="830740" y="1316138"/>
            <a:ext cx="4864091" cy="1603185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329" name="Rectangle 328"/>
          <p:cNvSpPr/>
          <p:nvPr/>
        </p:nvSpPr>
        <p:spPr bwMode="auto">
          <a:xfrm>
            <a:off x="830740" y="2959341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sp>
        <p:nvSpPr>
          <p:cNvPr id="330" name="Rectangle 329"/>
          <p:cNvSpPr/>
          <p:nvPr/>
        </p:nvSpPr>
        <p:spPr bwMode="auto">
          <a:xfrm>
            <a:off x="1878582" y="1812035"/>
            <a:ext cx="133005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2" tIns="146263" rIns="89642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rgbClr val="D83B01"/>
                </a:solidFill>
                <a:latin typeface="Segoe UI"/>
              </a:rPr>
              <a:t>Applications</a:t>
            </a:r>
          </a:p>
        </p:txBody>
      </p:sp>
      <p:grpSp>
        <p:nvGrpSpPr>
          <p:cNvPr id="331" name="Group 330"/>
          <p:cNvGrpSpPr/>
          <p:nvPr/>
        </p:nvGrpSpPr>
        <p:grpSpPr>
          <a:xfrm>
            <a:off x="1393069" y="1812035"/>
            <a:ext cx="491767" cy="487863"/>
            <a:chOff x="4495435" y="2334205"/>
            <a:chExt cx="501628" cy="497646"/>
          </a:xfrm>
        </p:grpSpPr>
        <p:sp>
          <p:nvSpPr>
            <p:cNvPr id="332" name="Rectangle 331"/>
            <p:cNvSpPr/>
            <p:nvPr/>
          </p:nvSpPr>
          <p:spPr bwMode="auto">
            <a:xfrm>
              <a:off x="4495435" y="2334205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33" name="Group 332"/>
            <p:cNvGrpSpPr/>
            <p:nvPr/>
          </p:nvGrpSpPr>
          <p:grpSpPr>
            <a:xfrm>
              <a:off x="4588362" y="2455579"/>
              <a:ext cx="315775" cy="254898"/>
              <a:chOff x="4406091" y="6049087"/>
              <a:chExt cx="3960813" cy="3197225"/>
            </a:xfrm>
            <a:solidFill>
              <a:schemeClr val="tx1"/>
            </a:solidFill>
          </p:grpSpPr>
          <p:sp>
            <p:nvSpPr>
              <p:cNvPr id="334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5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36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  <a:extLst/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sp>
        <p:nvSpPr>
          <p:cNvPr id="337" name="Rectangle 336"/>
          <p:cNvSpPr/>
          <p:nvPr/>
        </p:nvSpPr>
        <p:spPr bwMode="auto">
          <a:xfrm>
            <a:off x="1878582" y="2319908"/>
            <a:ext cx="3739958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9642" tIns="146263" rIns="89642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68" kern="0" dirty="0">
                <a:solidFill>
                  <a:srgbClr val="D83B01"/>
                </a:solidFill>
                <a:latin typeface="Segoe UI"/>
              </a:rPr>
              <a:t>Kernel</a:t>
            </a:r>
          </a:p>
        </p:txBody>
      </p:sp>
      <p:grpSp>
        <p:nvGrpSpPr>
          <p:cNvPr id="338" name="Group 337"/>
          <p:cNvGrpSpPr/>
          <p:nvPr/>
        </p:nvGrpSpPr>
        <p:grpSpPr>
          <a:xfrm>
            <a:off x="1393069" y="2319908"/>
            <a:ext cx="491767" cy="487863"/>
            <a:chOff x="4498836" y="2852262"/>
            <a:chExt cx="501628" cy="497646"/>
          </a:xfrm>
        </p:grpSpPr>
        <p:sp>
          <p:nvSpPr>
            <p:cNvPr id="339" name="Rectangle 338"/>
            <p:cNvSpPr/>
            <p:nvPr/>
          </p:nvSpPr>
          <p:spPr bwMode="auto">
            <a:xfrm>
              <a:off x="4498836" y="28522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0" name="Freeform 73"/>
            <p:cNvSpPr>
              <a:spLocks noChangeAspect="1" noEditPoints="1"/>
            </p:cNvSpPr>
            <p:nvPr/>
          </p:nvSpPr>
          <p:spPr bwMode="black">
            <a:xfrm>
              <a:off x="4600290" y="2951725"/>
              <a:ext cx="298721" cy="298720"/>
            </a:xfrm>
            <a:custGeom>
              <a:avLst/>
              <a:gdLst>
                <a:gd name="T0" fmla="*/ 313 w 330"/>
                <a:gd name="T1" fmla="*/ 161 h 330"/>
                <a:gd name="T2" fmla="*/ 313 w 330"/>
                <a:gd name="T3" fmla="*/ 128 h 330"/>
                <a:gd name="T4" fmla="*/ 284 w 330"/>
                <a:gd name="T5" fmla="*/ 137 h 330"/>
                <a:gd name="T6" fmla="*/ 298 w 330"/>
                <a:gd name="T7" fmla="*/ 111 h 330"/>
                <a:gd name="T8" fmla="*/ 330 w 330"/>
                <a:gd name="T9" fmla="*/ 103 h 330"/>
                <a:gd name="T10" fmla="*/ 298 w 330"/>
                <a:gd name="T11" fmla="*/ 95 h 330"/>
                <a:gd name="T12" fmla="*/ 284 w 330"/>
                <a:gd name="T13" fmla="*/ 87 h 330"/>
                <a:gd name="T14" fmla="*/ 235 w 330"/>
                <a:gd name="T15" fmla="*/ 46 h 330"/>
                <a:gd name="T16" fmla="*/ 244 w 330"/>
                <a:gd name="T17" fmla="*/ 17 h 330"/>
                <a:gd name="T18" fmla="*/ 211 w 330"/>
                <a:gd name="T19" fmla="*/ 17 h 330"/>
                <a:gd name="T20" fmla="*/ 219 w 330"/>
                <a:gd name="T21" fmla="*/ 46 h 330"/>
                <a:gd name="T22" fmla="*/ 194 w 330"/>
                <a:gd name="T23" fmla="*/ 32 h 330"/>
                <a:gd name="T24" fmla="*/ 186 w 330"/>
                <a:gd name="T25" fmla="*/ 0 h 330"/>
                <a:gd name="T26" fmla="*/ 178 w 330"/>
                <a:gd name="T27" fmla="*/ 32 h 330"/>
                <a:gd name="T28" fmla="*/ 152 w 330"/>
                <a:gd name="T29" fmla="*/ 46 h 330"/>
                <a:gd name="T30" fmla="*/ 161 w 330"/>
                <a:gd name="T31" fmla="*/ 17 h 330"/>
                <a:gd name="T32" fmla="*/ 128 w 330"/>
                <a:gd name="T33" fmla="*/ 17 h 330"/>
                <a:gd name="T34" fmla="*/ 137 w 330"/>
                <a:gd name="T35" fmla="*/ 46 h 330"/>
                <a:gd name="T36" fmla="*/ 111 w 330"/>
                <a:gd name="T37" fmla="*/ 32 h 330"/>
                <a:gd name="T38" fmla="*/ 103 w 330"/>
                <a:gd name="T39" fmla="*/ 0 h 330"/>
                <a:gd name="T40" fmla="*/ 95 w 330"/>
                <a:gd name="T41" fmla="*/ 32 h 330"/>
                <a:gd name="T42" fmla="*/ 87 w 330"/>
                <a:gd name="T43" fmla="*/ 46 h 330"/>
                <a:gd name="T44" fmla="*/ 46 w 330"/>
                <a:gd name="T45" fmla="*/ 95 h 330"/>
                <a:gd name="T46" fmla="*/ 17 w 330"/>
                <a:gd name="T47" fmla="*/ 86 h 330"/>
                <a:gd name="T48" fmla="*/ 17 w 330"/>
                <a:gd name="T49" fmla="*/ 120 h 330"/>
                <a:gd name="T50" fmla="*/ 46 w 330"/>
                <a:gd name="T51" fmla="*/ 111 h 330"/>
                <a:gd name="T52" fmla="*/ 32 w 330"/>
                <a:gd name="T53" fmla="*/ 137 h 330"/>
                <a:gd name="T54" fmla="*/ 0 w 330"/>
                <a:gd name="T55" fmla="*/ 144 h 330"/>
                <a:gd name="T56" fmla="*/ 32 w 330"/>
                <a:gd name="T57" fmla="*/ 152 h 330"/>
                <a:gd name="T58" fmla="*/ 46 w 330"/>
                <a:gd name="T59" fmla="*/ 178 h 330"/>
                <a:gd name="T60" fmla="*/ 17 w 330"/>
                <a:gd name="T61" fmla="*/ 169 h 330"/>
                <a:gd name="T62" fmla="*/ 17 w 330"/>
                <a:gd name="T63" fmla="*/ 203 h 330"/>
                <a:gd name="T64" fmla="*/ 46 w 330"/>
                <a:gd name="T65" fmla="*/ 194 h 330"/>
                <a:gd name="T66" fmla="*/ 32 w 330"/>
                <a:gd name="T67" fmla="*/ 219 h 330"/>
                <a:gd name="T68" fmla="*/ 0 w 330"/>
                <a:gd name="T69" fmla="*/ 227 h 330"/>
                <a:gd name="T70" fmla="*/ 32 w 330"/>
                <a:gd name="T71" fmla="*/ 235 h 330"/>
                <a:gd name="T72" fmla="*/ 46 w 330"/>
                <a:gd name="T73" fmla="*/ 243 h 330"/>
                <a:gd name="T74" fmla="*/ 95 w 330"/>
                <a:gd name="T75" fmla="*/ 284 h 330"/>
                <a:gd name="T76" fmla="*/ 86 w 330"/>
                <a:gd name="T77" fmla="*/ 313 h 330"/>
                <a:gd name="T78" fmla="*/ 120 w 330"/>
                <a:gd name="T79" fmla="*/ 313 h 330"/>
                <a:gd name="T80" fmla="*/ 111 w 330"/>
                <a:gd name="T81" fmla="*/ 284 h 330"/>
                <a:gd name="T82" fmla="*/ 137 w 330"/>
                <a:gd name="T83" fmla="*/ 298 h 330"/>
                <a:gd name="T84" fmla="*/ 144 w 330"/>
                <a:gd name="T85" fmla="*/ 330 h 330"/>
                <a:gd name="T86" fmla="*/ 152 w 330"/>
                <a:gd name="T87" fmla="*/ 298 h 330"/>
                <a:gd name="T88" fmla="*/ 178 w 330"/>
                <a:gd name="T89" fmla="*/ 284 h 330"/>
                <a:gd name="T90" fmla="*/ 169 w 330"/>
                <a:gd name="T91" fmla="*/ 313 h 330"/>
                <a:gd name="T92" fmla="*/ 203 w 330"/>
                <a:gd name="T93" fmla="*/ 313 h 330"/>
                <a:gd name="T94" fmla="*/ 194 w 330"/>
                <a:gd name="T95" fmla="*/ 284 h 330"/>
                <a:gd name="T96" fmla="*/ 219 w 330"/>
                <a:gd name="T97" fmla="*/ 298 h 330"/>
                <a:gd name="T98" fmla="*/ 227 w 330"/>
                <a:gd name="T99" fmla="*/ 330 h 330"/>
                <a:gd name="T100" fmla="*/ 235 w 330"/>
                <a:gd name="T101" fmla="*/ 298 h 330"/>
                <a:gd name="T102" fmla="*/ 243 w 330"/>
                <a:gd name="T103" fmla="*/ 284 h 330"/>
                <a:gd name="T104" fmla="*/ 284 w 330"/>
                <a:gd name="T105" fmla="*/ 235 h 330"/>
                <a:gd name="T106" fmla="*/ 313 w 330"/>
                <a:gd name="T107" fmla="*/ 244 h 330"/>
                <a:gd name="T108" fmla="*/ 313 w 330"/>
                <a:gd name="T109" fmla="*/ 211 h 330"/>
                <a:gd name="T110" fmla="*/ 284 w 330"/>
                <a:gd name="T111" fmla="*/ 219 h 330"/>
                <a:gd name="T112" fmla="*/ 298 w 330"/>
                <a:gd name="T113" fmla="*/ 194 h 330"/>
                <a:gd name="T114" fmla="*/ 330 w 330"/>
                <a:gd name="T115" fmla="*/ 186 h 330"/>
                <a:gd name="T116" fmla="*/ 298 w 330"/>
                <a:gd name="T117" fmla="*/ 178 h 330"/>
                <a:gd name="T118" fmla="*/ 284 w 330"/>
                <a:gd name="T119" fmla="*/ 152 h 330"/>
                <a:gd name="T120" fmla="*/ 165 w 330"/>
                <a:gd name="T121" fmla="*/ 267 h 330"/>
                <a:gd name="T122" fmla="*/ 165 w 330"/>
                <a:gd name="T123" fmla="*/ 63 h 330"/>
                <a:gd name="T124" fmla="*/ 165 w 330"/>
                <a:gd name="T125" fmla="*/ 267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0" h="330">
                  <a:moveTo>
                    <a:pt x="298" y="152"/>
                  </a:moveTo>
                  <a:cubicBezTo>
                    <a:pt x="301" y="158"/>
                    <a:pt x="307" y="161"/>
                    <a:pt x="313" y="161"/>
                  </a:cubicBezTo>
                  <a:cubicBezTo>
                    <a:pt x="322" y="161"/>
                    <a:pt x="330" y="154"/>
                    <a:pt x="330" y="144"/>
                  </a:cubicBezTo>
                  <a:cubicBezTo>
                    <a:pt x="330" y="135"/>
                    <a:pt x="322" y="128"/>
                    <a:pt x="313" y="128"/>
                  </a:cubicBezTo>
                  <a:cubicBezTo>
                    <a:pt x="307" y="128"/>
                    <a:pt x="301" y="131"/>
                    <a:pt x="298" y="137"/>
                  </a:cubicBezTo>
                  <a:cubicBezTo>
                    <a:pt x="284" y="137"/>
                    <a:pt x="284" y="137"/>
                    <a:pt x="284" y="137"/>
                  </a:cubicBezTo>
                  <a:cubicBezTo>
                    <a:pt x="284" y="111"/>
                    <a:pt x="284" y="111"/>
                    <a:pt x="284" y="111"/>
                  </a:cubicBezTo>
                  <a:cubicBezTo>
                    <a:pt x="298" y="111"/>
                    <a:pt x="298" y="111"/>
                    <a:pt x="298" y="111"/>
                  </a:cubicBezTo>
                  <a:cubicBezTo>
                    <a:pt x="301" y="116"/>
                    <a:pt x="307" y="120"/>
                    <a:pt x="313" y="120"/>
                  </a:cubicBezTo>
                  <a:cubicBezTo>
                    <a:pt x="322" y="120"/>
                    <a:pt x="330" y="112"/>
                    <a:pt x="330" y="103"/>
                  </a:cubicBezTo>
                  <a:cubicBezTo>
                    <a:pt x="330" y="94"/>
                    <a:pt x="322" y="86"/>
                    <a:pt x="313" y="86"/>
                  </a:cubicBezTo>
                  <a:cubicBezTo>
                    <a:pt x="307" y="86"/>
                    <a:pt x="301" y="90"/>
                    <a:pt x="298" y="95"/>
                  </a:cubicBezTo>
                  <a:cubicBezTo>
                    <a:pt x="284" y="95"/>
                    <a:pt x="284" y="95"/>
                    <a:pt x="284" y="95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284" y="65"/>
                    <a:pt x="266" y="46"/>
                    <a:pt x="243" y="46"/>
                  </a:cubicBezTo>
                  <a:cubicBezTo>
                    <a:pt x="235" y="46"/>
                    <a:pt x="235" y="46"/>
                    <a:pt x="235" y="46"/>
                  </a:cubicBezTo>
                  <a:cubicBezTo>
                    <a:pt x="235" y="32"/>
                    <a:pt x="235" y="32"/>
                    <a:pt x="235" y="32"/>
                  </a:cubicBezTo>
                  <a:cubicBezTo>
                    <a:pt x="240" y="29"/>
                    <a:pt x="244" y="23"/>
                    <a:pt x="244" y="17"/>
                  </a:cubicBezTo>
                  <a:cubicBezTo>
                    <a:pt x="244" y="8"/>
                    <a:pt x="237" y="0"/>
                    <a:pt x="227" y="0"/>
                  </a:cubicBezTo>
                  <a:cubicBezTo>
                    <a:pt x="218" y="0"/>
                    <a:pt x="211" y="8"/>
                    <a:pt x="211" y="17"/>
                  </a:cubicBezTo>
                  <a:cubicBezTo>
                    <a:pt x="211" y="23"/>
                    <a:pt x="214" y="29"/>
                    <a:pt x="219" y="32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9" y="29"/>
                    <a:pt x="203" y="23"/>
                    <a:pt x="203" y="17"/>
                  </a:cubicBezTo>
                  <a:cubicBezTo>
                    <a:pt x="203" y="8"/>
                    <a:pt x="195" y="0"/>
                    <a:pt x="186" y="0"/>
                  </a:cubicBezTo>
                  <a:cubicBezTo>
                    <a:pt x="177" y="0"/>
                    <a:pt x="169" y="8"/>
                    <a:pt x="169" y="17"/>
                  </a:cubicBezTo>
                  <a:cubicBezTo>
                    <a:pt x="169" y="23"/>
                    <a:pt x="173" y="29"/>
                    <a:pt x="178" y="32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8" y="29"/>
                    <a:pt x="161" y="23"/>
                    <a:pt x="161" y="17"/>
                  </a:cubicBezTo>
                  <a:cubicBezTo>
                    <a:pt x="161" y="8"/>
                    <a:pt x="154" y="0"/>
                    <a:pt x="144" y="0"/>
                  </a:cubicBezTo>
                  <a:cubicBezTo>
                    <a:pt x="135" y="0"/>
                    <a:pt x="128" y="8"/>
                    <a:pt x="128" y="17"/>
                  </a:cubicBezTo>
                  <a:cubicBezTo>
                    <a:pt x="128" y="23"/>
                    <a:pt x="131" y="29"/>
                    <a:pt x="137" y="32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6" y="29"/>
                    <a:pt x="120" y="23"/>
                    <a:pt x="120" y="17"/>
                  </a:cubicBezTo>
                  <a:cubicBezTo>
                    <a:pt x="120" y="8"/>
                    <a:pt x="112" y="0"/>
                    <a:pt x="103" y="0"/>
                  </a:cubicBezTo>
                  <a:cubicBezTo>
                    <a:pt x="94" y="0"/>
                    <a:pt x="86" y="8"/>
                    <a:pt x="86" y="17"/>
                  </a:cubicBezTo>
                  <a:cubicBezTo>
                    <a:pt x="86" y="23"/>
                    <a:pt x="90" y="29"/>
                    <a:pt x="95" y="32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65" y="46"/>
                    <a:pt x="46" y="65"/>
                    <a:pt x="46" y="87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9" y="90"/>
                    <a:pt x="23" y="86"/>
                    <a:pt x="17" y="86"/>
                  </a:cubicBezTo>
                  <a:cubicBezTo>
                    <a:pt x="8" y="86"/>
                    <a:pt x="0" y="94"/>
                    <a:pt x="0" y="103"/>
                  </a:cubicBezTo>
                  <a:cubicBezTo>
                    <a:pt x="0" y="112"/>
                    <a:pt x="8" y="120"/>
                    <a:pt x="17" y="120"/>
                  </a:cubicBezTo>
                  <a:cubicBezTo>
                    <a:pt x="23" y="120"/>
                    <a:pt x="29" y="116"/>
                    <a:pt x="32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37"/>
                    <a:pt x="46" y="137"/>
                    <a:pt x="46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29" y="131"/>
                    <a:pt x="23" y="128"/>
                    <a:pt x="17" y="128"/>
                  </a:cubicBezTo>
                  <a:cubicBezTo>
                    <a:pt x="8" y="128"/>
                    <a:pt x="0" y="135"/>
                    <a:pt x="0" y="144"/>
                  </a:cubicBezTo>
                  <a:cubicBezTo>
                    <a:pt x="0" y="154"/>
                    <a:pt x="8" y="161"/>
                    <a:pt x="17" y="161"/>
                  </a:cubicBezTo>
                  <a:cubicBezTo>
                    <a:pt x="23" y="161"/>
                    <a:pt x="29" y="158"/>
                    <a:pt x="32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29" y="173"/>
                    <a:pt x="23" y="169"/>
                    <a:pt x="17" y="169"/>
                  </a:cubicBezTo>
                  <a:cubicBezTo>
                    <a:pt x="8" y="169"/>
                    <a:pt x="0" y="177"/>
                    <a:pt x="0" y="186"/>
                  </a:cubicBezTo>
                  <a:cubicBezTo>
                    <a:pt x="0" y="195"/>
                    <a:pt x="8" y="203"/>
                    <a:pt x="17" y="203"/>
                  </a:cubicBezTo>
                  <a:cubicBezTo>
                    <a:pt x="23" y="203"/>
                    <a:pt x="29" y="199"/>
                    <a:pt x="32" y="194"/>
                  </a:cubicBezTo>
                  <a:cubicBezTo>
                    <a:pt x="46" y="194"/>
                    <a:pt x="46" y="194"/>
                    <a:pt x="46" y="194"/>
                  </a:cubicBezTo>
                  <a:cubicBezTo>
                    <a:pt x="46" y="219"/>
                    <a:pt x="46" y="219"/>
                    <a:pt x="46" y="219"/>
                  </a:cubicBezTo>
                  <a:cubicBezTo>
                    <a:pt x="32" y="219"/>
                    <a:pt x="32" y="219"/>
                    <a:pt x="32" y="219"/>
                  </a:cubicBezTo>
                  <a:cubicBezTo>
                    <a:pt x="29" y="214"/>
                    <a:pt x="23" y="211"/>
                    <a:pt x="17" y="211"/>
                  </a:cubicBezTo>
                  <a:cubicBezTo>
                    <a:pt x="8" y="211"/>
                    <a:pt x="0" y="218"/>
                    <a:pt x="0" y="227"/>
                  </a:cubicBezTo>
                  <a:cubicBezTo>
                    <a:pt x="0" y="237"/>
                    <a:pt x="8" y="244"/>
                    <a:pt x="17" y="244"/>
                  </a:cubicBezTo>
                  <a:cubicBezTo>
                    <a:pt x="23" y="244"/>
                    <a:pt x="29" y="240"/>
                    <a:pt x="32" y="235"/>
                  </a:cubicBezTo>
                  <a:cubicBezTo>
                    <a:pt x="46" y="235"/>
                    <a:pt x="46" y="235"/>
                    <a:pt x="46" y="235"/>
                  </a:cubicBezTo>
                  <a:cubicBezTo>
                    <a:pt x="46" y="243"/>
                    <a:pt x="46" y="243"/>
                    <a:pt x="46" y="243"/>
                  </a:cubicBezTo>
                  <a:cubicBezTo>
                    <a:pt x="46" y="266"/>
                    <a:pt x="65" y="284"/>
                    <a:pt x="87" y="284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98"/>
                    <a:pt x="95" y="298"/>
                    <a:pt x="95" y="298"/>
                  </a:cubicBezTo>
                  <a:cubicBezTo>
                    <a:pt x="90" y="301"/>
                    <a:pt x="86" y="307"/>
                    <a:pt x="86" y="313"/>
                  </a:cubicBezTo>
                  <a:cubicBezTo>
                    <a:pt x="86" y="322"/>
                    <a:pt x="94" y="330"/>
                    <a:pt x="103" y="330"/>
                  </a:cubicBezTo>
                  <a:cubicBezTo>
                    <a:pt x="112" y="330"/>
                    <a:pt x="120" y="322"/>
                    <a:pt x="120" y="313"/>
                  </a:cubicBezTo>
                  <a:cubicBezTo>
                    <a:pt x="120" y="307"/>
                    <a:pt x="116" y="301"/>
                    <a:pt x="111" y="298"/>
                  </a:cubicBezTo>
                  <a:cubicBezTo>
                    <a:pt x="111" y="284"/>
                    <a:pt x="111" y="284"/>
                    <a:pt x="111" y="284"/>
                  </a:cubicBezTo>
                  <a:cubicBezTo>
                    <a:pt x="137" y="284"/>
                    <a:pt x="137" y="284"/>
                    <a:pt x="137" y="284"/>
                  </a:cubicBezTo>
                  <a:cubicBezTo>
                    <a:pt x="137" y="298"/>
                    <a:pt x="137" y="298"/>
                    <a:pt x="137" y="298"/>
                  </a:cubicBezTo>
                  <a:cubicBezTo>
                    <a:pt x="131" y="301"/>
                    <a:pt x="128" y="307"/>
                    <a:pt x="128" y="313"/>
                  </a:cubicBezTo>
                  <a:cubicBezTo>
                    <a:pt x="128" y="322"/>
                    <a:pt x="135" y="330"/>
                    <a:pt x="144" y="330"/>
                  </a:cubicBezTo>
                  <a:cubicBezTo>
                    <a:pt x="154" y="330"/>
                    <a:pt x="161" y="322"/>
                    <a:pt x="161" y="313"/>
                  </a:cubicBezTo>
                  <a:cubicBezTo>
                    <a:pt x="161" y="307"/>
                    <a:pt x="158" y="301"/>
                    <a:pt x="152" y="298"/>
                  </a:cubicBezTo>
                  <a:cubicBezTo>
                    <a:pt x="152" y="284"/>
                    <a:pt x="152" y="284"/>
                    <a:pt x="152" y="284"/>
                  </a:cubicBezTo>
                  <a:cubicBezTo>
                    <a:pt x="178" y="284"/>
                    <a:pt x="178" y="284"/>
                    <a:pt x="178" y="284"/>
                  </a:cubicBezTo>
                  <a:cubicBezTo>
                    <a:pt x="178" y="298"/>
                    <a:pt x="178" y="298"/>
                    <a:pt x="178" y="298"/>
                  </a:cubicBezTo>
                  <a:cubicBezTo>
                    <a:pt x="173" y="301"/>
                    <a:pt x="169" y="307"/>
                    <a:pt x="169" y="313"/>
                  </a:cubicBezTo>
                  <a:cubicBezTo>
                    <a:pt x="169" y="322"/>
                    <a:pt x="177" y="330"/>
                    <a:pt x="186" y="330"/>
                  </a:cubicBezTo>
                  <a:cubicBezTo>
                    <a:pt x="195" y="330"/>
                    <a:pt x="203" y="322"/>
                    <a:pt x="203" y="313"/>
                  </a:cubicBezTo>
                  <a:cubicBezTo>
                    <a:pt x="203" y="307"/>
                    <a:pt x="199" y="301"/>
                    <a:pt x="194" y="298"/>
                  </a:cubicBezTo>
                  <a:cubicBezTo>
                    <a:pt x="194" y="284"/>
                    <a:pt x="194" y="284"/>
                    <a:pt x="194" y="284"/>
                  </a:cubicBezTo>
                  <a:cubicBezTo>
                    <a:pt x="219" y="284"/>
                    <a:pt x="219" y="284"/>
                    <a:pt x="219" y="284"/>
                  </a:cubicBezTo>
                  <a:cubicBezTo>
                    <a:pt x="219" y="298"/>
                    <a:pt x="219" y="298"/>
                    <a:pt x="219" y="298"/>
                  </a:cubicBezTo>
                  <a:cubicBezTo>
                    <a:pt x="214" y="301"/>
                    <a:pt x="211" y="307"/>
                    <a:pt x="211" y="313"/>
                  </a:cubicBezTo>
                  <a:cubicBezTo>
                    <a:pt x="211" y="322"/>
                    <a:pt x="218" y="330"/>
                    <a:pt x="227" y="330"/>
                  </a:cubicBezTo>
                  <a:cubicBezTo>
                    <a:pt x="237" y="330"/>
                    <a:pt x="244" y="322"/>
                    <a:pt x="244" y="313"/>
                  </a:cubicBezTo>
                  <a:cubicBezTo>
                    <a:pt x="244" y="307"/>
                    <a:pt x="240" y="301"/>
                    <a:pt x="235" y="298"/>
                  </a:cubicBezTo>
                  <a:cubicBezTo>
                    <a:pt x="235" y="284"/>
                    <a:pt x="235" y="284"/>
                    <a:pt x="235" y="284"/>
                  </a:cubicBezTo>
                  <a:cubicBezTo>
                    <a:pt x="243" y="284"/>
                    <a:pt x="243" y="284"/>
                    <a:pt x="243" y="284"/>
                  </a:cubicBezTo>
                  <a:cubicBezTo>
                    <a:pt x="266" y="284"/>
                    <a:pt x="284" y="266"/>
                    <a:pt x="284" y="243"/>
                  </a:cubicBezTo>
                  <a:cubicBezTo>
                    <a:pt x="284" y="235"/>
                    <a:pt x="284" y="235"/>
                    <a:pt x="284" y="235"/>
                  </a:cubicBezTo>
                  <a:cubicBezTo>
                    <a:pt x="298" y="235"/>
                    <a:pt x="298" y="235"/>
                    <a:pt x="298" y="235"/>
                  </a:cubicBezTo>
                  <a:cubicBezTo>
                    <a:pt x="301" y="240"/>
                    <a:pt x="307" y="244"/>
                    <a:pt x="313" y="244"/>
                  </a:cubicBezTo>
                  <a:cubicBezTo>
                    <a:pt x="322" y="244"/>
                    <a:pt x="330" y="237"/>
                    <a:pt x="330" y="227"/>
                  </a:cubicBezTo>
                  <a:cubicBezTo>
                    <a:pt x="330" y="218"/>
                    <a:pt x="322" y="211"/>
                    <a:pt x="313" y="211"/>
                  </a:cubicBezTo>
                  <a:cubicBezTo>
                    <a:pt x="307" y="211"/>
                    <a:pt x="301" y="214"/>
                    <a:pt x="298" y="219"/>
                  </a:cubicBezTo>
                  <a:cubicBezTo>
                    <a:pt x="284" y="219"/>
                    <a:pt x="284" y="219"/>
                    <a:pt x="284" y="219"/>
                  </a:cubicBezTo>
                  <a:cubicBezTo>
                    <a:pt x="284" y="194"/>
                    <a:pt x="284" y="194"/>
                    <a:pt x="284" y="194"/>
                  </a:cubicBezTo>
                  <a:cubicBezTo>
                    <a:pt x="298" y="194"/>
                    <a:pt x="298" y="194"/>
                    <a:pt x="298" y="194"/>
                  </a:cubicBezTo>
                  <a:cubicBezTo>
                    <a:pt x="301" y="199"/>
                    <a:pt x="307" y="203"/>
                    <a:pt x="313" y="203"/>
                  </a:cubicBezTo>
                  <a:cubicBezTo>
                    <a:pt x="322" y="203"/>
                    <a:pt x="330" y="195"/>
                    <a:pt x="330" y="186"/>
                  </a:cubicBezTo>
                  <a:cubicBezTo>
                    <a:pt x="330" y="177"/>
                    <a:pt x="322" y="169"/>
                    <a:pt x="313" y="169"/>
                  </a:cubicBezTo>
                  <a:cubicBezTo>
                    <a:pt x="307" y="169"/>
                    <a:pt x="301" y="173"/>
                    <a:pt x="298" y="178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52"/>
                    <a:pt x="284" y="152"/>
                    <a:pt x="284" y="152"/>
                  </a:cubicBezTo>
                  <a:lnTo>
                    <a:pt x="298" y="152"/>
                  </a:lnTo>
                  <a:close/>
                  <a:moveTo>
                    <a:pt x="165" y="267"/>
                  </a:moveTo>
                  <a:cubicBezTo>
                    <a:pt x="109" y="267"/>
                    <a:pt x="63" y="221"/>
                    <a:pt x="63" y="165"/>
                  </a:cubicBezTo>
                  <a:cubicBezTo>
                    <a:pt x="63" y="109"/>
                    <a:pt x="109" y="63"/>
                    <a:pt x="165" y="63"/>
                  </a:cubicBezTo>
                  <a:cubicBezTo>
                    <a:pt x="221" y="63"/>
                    <a:pt x="267" y="109"/>
                    <a:pt x="267" y="165"/>
                  </a:cubicBezTo>
                  <a:cubicBezTo>
                    <a:pt x="267" y="221"/>
                    <a:pt x="221" y="267"/>
                    <a:pt x="165" y="267"/>
                  </a:cubicBezTo>
                  <a:close/>
                </a:path>
              </a:pathLst>
            </a:custGeom>
            <a:solidFill>
              <a:schemeClr val="tx2"/>
            </a:solidFill>
            <a:ln>
              <a:solidFill>
                <a:schemeClr val="bg2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41" name="Group 340"/>
          <p:cNvGrpSpPr/>
          <p:nvPr/>
        </p:nvGrpSpPr>
        <p:grpSpPr>
          <a:xfrm>
            <a:off x="3316449" y="1449747"/>
            <a:ext cx="690581" cy="835736"/>
            <a:chOff x="1156020" y="2248829"/>
            <a:chExt cx="704429" cy="852494"/>
          </a:xfrm>
        </p:grpSpPr>
        <p:sp>
          <p:nvSpPr>
            <p:cNvPr id="342" name="TextBox 341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6" tIns="45706" rIns="45706" bIns="45706" rtlCol="0" anchor="ctr">
              <a:noAutofit/>
            </a:bodyPr>
            <a:lstStyle/>
            <a:p>
              <a:pPr algn="ctr" defTabSz="91404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rgbClr val="D83B01"/>
                  </a:solidFill>
                  <a:latin typeface="Segoe UI"/>
                </a:rPr>
                <a:t>CONTAINER</a:t>
              </a:r>
            </a:p>
          </p:txBody>
        </p:sp>
        <p:sp>
          <p:nvSpPr>
            <p:cNvPr id="343" name="Rectangle 342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45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6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47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348" name="Group 347"/>
          <p:cNvGrpSpPr/>
          <p:nvPr/>
        </p:nvGrpSpPr>
        <p:grpSpPr>
          <a:xfrm>
            <a:off x="4117530" y="1449747"/>
            <a:ext cx="690581" cy="835736"/>
            <a:chOff x="1156020" y="2248829"/>
            <a:chExt cx="704429" cy="852494"/>
          </a:xfrm>
        </p:grpSpPr>
        <p:sp>
          <p:nvSpPr>
            <p:cNvPr id="349" name="TextBox 348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6" tIns="45706" rIns="45706" bIns="45706" rtlCol="0" anchor="ctr">
              <a:noAutofit/>
            </a:bodyPr>
            <a:lstStyle/>
            <a:p>
              <a:pPr algn="ctr" defTabSz="91404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rgbClr val="D83B01"/>
                  </a:solidFill>
                  <a:latin typeface="Segoe UI"/>
                </a:rPr>
                <a:t>CONTAINER</a:t>
              </a: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1" name="Group 350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2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3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54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355" name="Group 354"/>
          <p:cNvGrpSpPr/>
          <p:nvPr/>
        </p:nvGrpSpPr>
        <p:grpSpPr>
          <a:xfrm>
            <a:off x="4918610" y="1449747"/>
            <a:ext cx="690581" cy="835736"/>
            <a:chOff x="1156020" y="2248829"/>
            <a:chExt cx="704429" cy="852494"/>
          </a:xfrm>
        </p:grpSpPr>
        <p:sp>
          <p:nvSpPr>
            <p:cNvPr id="356" name="TextBox 355"/>
            <p:cNvSpPr txBox="1"/>
            <p:nvPr/>
          </p:nvSpPr>
          <p:spPr>
            <a:xfrm>
              <a:off x="1156020" y="2248829"/>
              <a:ext cx="704429" cy="186604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lIns="45706" tIns="45706" rIns="45706" bIns="45706" rtlCol="0" anchor="ctr">
              <a:noAutofit/>
            </a:bodyPr>
            <a:lstStyle/>
            <a:p>
              <a:pPr algn="ctr" defTabSz="91404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800" b="1" kern="0" dirty="0">
                  <a:solidFill>
                    <a:srgbClr val="D83B01"/>
                  </a:solidFill>
                  <a:latin typeface="Segoe UI"/>
                </a:rPr>
                <a:t>CONTAINER</a:t>
              </a:r>
            </a:p>
          </p:txBody>
        </p:sp>
        <p:sp>
          <p:nvSpPr>
            <p:cNvPr id="357" name="Rectangle 356"/>
            <p:cNvSpPr/>
            <p:nvPr/>
          </p:nvSpPr>
          <p:spPr bwMode="auto">
            <a:xfrm>
              <a:off x="1156020" y="2435433"/>
              <a:ext cx="704429" cy="66589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58" name="Group 357"/>
            <p:cNvGrpSpPr/>
            <p:nvPr/>
          </p:nvGrpSpPr>
          <p:grpSpPr>
            <a:xfrm>
              <a:off x="1282952" y="2590867"/>
              <a:ext cx="471171" cy="380335"/>
              <a:chOff x="4406091" y="6049087"/>
              <a:chExt cx="3960813" cy="3197225"/>
            </a:xfrm>
            <a:solidFill>
              <a:schemeClr val="tx2"/>
            </a:solidFill>
          </p:grpSpPr>
          <p:sp>
            <p:nvSpPr>
              <p:cNvPr id="359" name="Freeform 24"/>
              <p:cNvSpPr>
                <a:spLocks noEditPoints="1"/>
              </p:cNvSpPr>
              <p:nvPr/>
            </p:nvSpPr>
            <p:spPr bwMode="auto">
              <a:xfrm>
                <a:off x="4406091" y="6049087"/>
                <a:ext cx="2847975" cy="2813050"/>
              </a:xfrm>
              <a:custGeom>
                <a:avLst/>
                <a:gdLst>
                  <a:gd name="T0" fmla="*/ 744 w 757"/>
                  <a:gd name="T1" fmla="*/ 466 h 748"/>
                  <a:gd name="T2" fmla="*/ 755 w 757"/>
                  <a:gd name="T3" fmla="*/ 399 h 748"/>
                  <a:gd name="T4" fmla="*/ 739 w 757"/>
                  <a:gd name="T5" fmla="*/ 373 h 748"/>
                  <a:gd name="T6" fmla="*/ 644 w 757"/>
                  <a:gd name="T7" fmla="*/ 341 h 748"/>
                  <a:gd name="T8" fmla="*/ 638 w 757"/>
                  <a:gd name="T9" fmla="*/ 309 h 748"/>
                  <a:gd name="T10" fmla="*/ 716 w 757"/>
                  <a:gd name="T11" fmla="*/ 245 h 748"/>
                  <a:gd name="T12" fmla="*/ 721 w 757"/>
                  <a:gd name="T13" fmla="*/ 215 h 748"/>
                  <a:gd name="T14" fmla="*/ 687 w 757"/>
                  <a:gd name="T15" fmla="*/ 157 h 748"/>
                  <a:gd name="T16" fmla="*/ 658 w 757"/>
                  <a:gd name="T17" fmla="*/ 146 h 748"/>
                  <a:gd name="T18" fmla="*/ 565 w 757"/>
                  <a:gd name="T19" fmla="*/ 181 h 748"/>
                  <a:gd name="T20" fmla="*/ 536 w 757"/>
                  <a:gd name="T21" fmla="*/ 157 h 748"/>
                  <a:gd name="T22" fmla="*/ 556 w 757"/>
                  <a:gd name="T23" fmla="*/ 55 h 748"/>
                  <a:gd name="T24" fmla="*/ 541 w 757"/>
                  <a:gd name="T25" fmla="*/ 28 h 748"/>
                  <a:gd name="T26" fmla="*/ 477 w 757"/>
                  <a:gd name="T27" fmla="*/ 5 h 748"/>
                  <a:gd name="T28" fmla="*/ 449 w 757"/>
                  <a:gd name="T29" fmla="*/ 15 h 748"/>
                  <a:gd name="T30" fmla="*/ 397 w 757"/>
                  <a:gd name="T31" fmla="*/ 106 h 748"/>
                  <a:gd name="T32" fmla="*/ 378 w 757"/>
                  <a:gd name="T33" fmla="*/ 105 h 748"/>
                  <a:gd name="T34" fmla="*/ 362 w 757"/>
                  <a:gd name="T35" fmla="*/ 106 h 748"/>
                  <a:gd name="T36" fmla="*/ 311 w 757"/>
                  <a:gd name="T37" fmla="*/ 15 h 748"/>
                  <a:gd name="T38" fmla="*/ 282 w 757"/>
                  <a:gd name="T39" fmla="*/ 4 h 748"/>
                  <a:gd name="T40" fmla="*/ 218 w 757"/>
                  <a:gd name="T41" fmla="*/ 27 h 748"/>
                  <a:gd name="T42" fmla="*/ 203 w 757"/>
                  <a:gd name="T43" fmla="*/ 54 h 748"/>
                  <a:gd name="T44" fmla="*/ 222 w 757"/>
                  <a:gd name="T45" fmla="*/ 156 h 748"/>
                  <a:gd name="T46" fmla="*/ 192 w 757"/>
                  <a:gd name="T47" fmla="*/ 181 h 748"/>
                  <a:gd name="T48" fmla="*/ 103 w 757"/>
                  <a:gd name="T49" fmla="*/ 145 h 748"/>
                  <a:gd name="T50" fmla="*/ 74 w 757"/>
                  <a:gd name="T51" fmla="*/ 155 h 748"/>
                  <a:gd name="T52" fmla="*/ 39 w 757"/>
                  <a:gd name="T53" fmla="*/ 213 h 748"/>
                  <a:gd name="T54" fmla="*/ 44 w 757"/>
                  <a:gd name="T55" fmla="*/ 243 h 748"/>
                  <a:gd name="T56" fmla="*/ 119 w 757"/>
                  <a:gd name="T57" fmla="*/ 307 h 748"/>
                  <a:gd name="T58" fmla="*/ 113 w 757"/>
                  <a:gd name="T59" fmla="*/ 341 h 748"/>
                  <a:gd name="T60" fmla="*/ 17 w 757"/>
                  <a:gd name="T61" fmla="*/ 373 h 748"/>
                  <a:gd name="T62" fmla="*/ 2 w 757"/>
                  <a:gd name="T63" fmla="*/ 400 h 748"/>
                  <a:gd name="T64" fmla="*/ 13 w 757"/>
                  <a:gd name="T65" fmla="*/ 466 h 748"/>
                  <a:gd name="T66" fmla="*/ 37 w 757"/>
                  <a:gd name="T67" fmla="*/ 486 h 748"/>
                  <a:gd name="T68" fmla="*/ 136 w 757"/>
                  <a:gd name="T69" fmla="*/ 486 h 748"/>
                  <a:gd name="T70" fmla="*/ 154 w 757"/>
                  <a:gd name="T71" fmla="*/ 519 h 748"/>
                  <a:gd name="T72" fmla="*/ 102 w 757"/>
                  <a:gd name="T73" fmla="*/ 604 h 748"/>
                  <a:gd name="T74" fmla="*/ 107 w 757"/>
                  <a:gd name="T75" fmla="*/ 634 h 748"/>
                  <a:gd name="T76" fmla="*/ 158 w 757"/>
                  <a:gd name="T77" fmla="*/ 678 h 748"/>
                  <a:gd name="T78" fmla="*/ 189 w 757"/>
                  <a:gd name="T79" fmla="*/ 679 h 748"/>
                  <a:gd name="T80" fmla="*/ 265 w 757"/>
                  <a:gd name="T81" fmla="*/ 615 h 748"/>
                  <a:gd name="T82" fmla="*/ 303 w 757"/>
                  <a:gd name="T83" fmla="*/ 629 h 748"/>
                  <a:gd name="T84" fmla="*/ 318 w 757"/>
                  <a:gd name="T85" fmla="*/ 729 h 748"/>
                  <a:gd name="T86" fmla="*/ 342 w 757"/>
                  <a:gd name="T87" fmla="*/ 748 h 748"/>
                  <a:gd name="T88" fmla="*/ 409 w 757"/>
                  <a:gd name="T89" fmla="*/ 748 h 748"/>
                  <a:gd name="T90" fmla="*/ 433 w 757"/>
                  <a:gd name="T91" fmla="*/ 729 h 748"/>
                  <a:gd name="T92" fmla="*/ 450 w 757"/>
                  <a:gd name="T93" fmla="*/ 631 h 748"/>
                  <a:gd name="T94" fmla="*/ 489 w 757"/>
                  <a:gd name="T95" fmla="*/ 617 h 748"/>
                  <a:gd name="T96" fmla="*/ 562 w 757"/>
                  <a:gd name="T97" fmla="*/ 680 h 748"/>
                  <a:gd name="T98" fmla="*/ 592 w 757"/>
                  <a:gd name="T99" fmla="*/ 680 h 748"/>
                  <a:gd name="T100" fmla="*/ 644 w 757"/>
                  <a:gd name="T101" fmla="*/ 636 h 748"/>
                  <a:gd name="T102" fmla="*/ 649 w 757"/>
                  <a:gd name="T103" fmla="*/ 606 h 748"/>
                  <a:gd name="T104" fmla="*/ 600 w 757"/>
                  <a:gd name="T105" fmla="*/ 522 h 748"/>
                  <a:gd name="T106" fmla="*/ 621 w 757"/>
                  <a:gd name="T107" fmla="*/ 486 h 748"/>
                  <a:gd name="T108" fmla="*/ 721 w 757"/>
                  <a:gd name="T109" fmla="*/ 486 h 748"/>
                  <a:gd name="T110" fmla="*/ 744 w 757"/>
                  <a:gd name="T111" fmla="*/ 466 h 748"/>
                  <a:gd name="T112" fmla="*/ 528 w 757"/>
                  <a:gd name="T113" fmla="*/ 373 h 748"/>
                  <a:gd name="T114" fmla="*/ 378 w 757"/>
                  <a:gd name="T115" fmla="*/ 522 h 748"/>
                  <a:gd name="T116" fmla="*/ 229 w 757"/>
                  <a:gd name="T117" fmla="*/ 373 h 748"/>
                  <a:gd name="T118" fmla="*/ 378 w 757"/>
                  <a:gd name="T119" fmla="*/ 223 h 748"/>
                  <a:gd name="T120" fmla="*/ 528 w 757"/>
                  <a:gd name="T121" fmla="*/ 373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57" h="748">
                    <a:moveTo>
                      <a:pt x="744" y="466"/>
                    </a:moveTo>
                    <a:cubicBezTo>
                      <a:pt x="755" y="399"/>
                      <a:pt x="755" y="399"/>
                      <a:pt x="755" y="399"/>
                    </a:cubicBezTo>
                    <a:cubicBezTo>
                      <a:pt x="757" y="388"/>
                      <a:pt x="750" y="377"/>
                      <a:pt x="739" y="373"/>
                    </a:cubicBezTo>
                    <a:cubicBezTo>
                      <a:pt x="644" y="341"/>
                      <a:pt x="644" y="341"/>
                      <a:pt x="644" y="341"/>
                    </a:cubicBezTo>
                    <a:cubicBezTo>
                      <a:pt x="643" y="330"/>
                      <a:pt x="641" y="319"/>
                      <a:pt x="638" y="309"/>
                    </a:cubicBezTo>
                    <a:cubicBezTo>
                      <a:pt x="716" y="245"/>
                      <a:pt x="716" y="245"/>
                      <a:pt x="716" y="245"/>
                    </a:cubicBezTo>
                    <a:cubicBezTo>
                      <a:pt x="725" y="238"/>
                      <a:pt x="727" y="225"/>
                      <a:pt x="721" y="215"/>
                    </a:cubicBezTo>
                    <a:cubicBezTo>
                      <a:pt x="687" y="157"/>
                      <a:pt x="687" y="157"/>
                      <a:pt x="687" y="157"/>
                    </a:cubicBezTo>
                    <a:cubicBezTo>
                      <a:pt x="681" y="147"/>
                      <a:pt x="669" y="142"/>
                      <a:pt x="658" y="146"/>
                    </a:cubicBezTo>
                    <a:cubicBezTo>
                      <a:pt x="565" y="181"/>
                      <a:pt x="565" y="181"/>
                      <a:pt x="565" y="181"/>
                    </a:cubicBezTo>
                    <a:cubicBezTo>
                      <a:pt x="556" y="172"/>
                      <a:pt x="547" y="164"/>
                      <a:pt x="536" y="157"/>
                    </a:cubicBezTo>
                    <a:cubicBezTo>
                      <a:pt x="556" y="55"/>
                      <a:pt x="556" y="55"/>
                      <a:pt x="556" y="55"/>
                    </a:cubicBezTo>
                    <a:cubicBezTo>
                      <a:pt x="558" y="43"/>
                      <a:pt x="552" y="32"/>
                      <a:pt x="541" y="28"/>
                    </a:cubicBezTo>
                    <a:cubicBezTo>
                      <a:pt x="477" y="5"/>
                      <a:pt x="477" y="5"/>
                      <a:pt x="477" y="5"/>
                    </a:cubicBezTo>
                    <a:cubicBezTo>
                      <a:pt x="467" y="1"/>
                      <a:pt x="455" y="5"/>
                      <a:pt x="449" y="15"/>
                    </a:cubicBezTo>
                    <a:cubicBezTo>
                      <a:pt x="397" y="106"/>
                      <a:pt x="397" y="106"/>
                      <a:pt x="397" y="106"/>
                    </a:cubicBezTo>
                    <a:cubicBezTo>
                      <a:pt x="391" y="105"/>
                      <a:pt x="385" y="105"/>
                      <a:pt x="378" y="105"/>
                    </a:cubicBezTo>
                    <a:cubicBezTo>
                      <a:pt x="373" y="105"/>
                      <a:pt x="367" y="105"/>
                      <a:pt x="362" y="106"/>
                    </a:cubicBezTo>
                    <a:cubicBezTo>
                      <a:pt x="311" y="15"/>
                      <a:pt x="311" y="15"/>
                      <a:pt x="311" y="15"/>
                    </a:cubicBezTo>
                    <a:cubicBezTo>
                      <a:pt x="305" y="4"/>
                      <a:pt x="293" y="0"/>
                      <a:pt x="282" y="4"/>
                    </a:cubicBezTo>
                    <a:cubicBezTo>
                      <a:pt x="218" y="27"/>
                      <a:pt x="218" y="27"/>
                      <a:pt x="218" y="27"/>
                    </a:cubicBezTo>
                    <a:cubicBezTo>
                      <a:pt x="208" y="31"/>
                      <a:pt x="201" y="42"/>
                      <a:pt x="203" y="54"/>
                    </a:cubicBezTo>
                    <a:cubicBezTo>
                      <a:pt x="222" y="156"/>
                      <a:pt x="222" y="156"/>
                      <a:pt x="222" y="156"/>
                    </a:cubicBezTo>
                    <a:cubicBezTo>
                      <a:pt x="211" y="163"/>
                      <a:pt x="201" y="172"/>
                      <a:pt x="192" y="181"/>
                    </a:cubicBezTo>
                    <a:cubicBezTo>
                      <a:pt x="103" y="145"/>
                      <a:pt x="103" y="145"/>
                      <a:pt x="103" y="145"/>
                    </a:cubicBezTo>
                    <a:cubicBezTo>
                      <a:pt x="92" y="141"/>
                      <a:pt x="80" y="145"/>
                      <a:pt x="74" y="155"/>
                    </a:cubicBezTo>
                    <a:cubicBezTo>
                      <a:pt x="39" y="213"/>
                      <a:pt x="39" y="213"/>
                      <a:pt x="39" y="213"/>
                    </a:cubicBezTo>
                    <a:cubicBezTo>
                      <a:pt x="33" y="223"/>
                      <a:pt x="35" y="235"/>
                      <a:pt x="44" y="243"/>
                    </a:cubicBezTo>
                    <a:cubicBezTo>
                      <a:pt x="119" y="307"/>
                      <a:pt x="119" y="307"/>
                      <a:pt x="119" y="307"/>
                    </a:cubicBezTo>
                    <a:cubicBezTo>
                      <a:pt x="116" y="318"/>
                      <a:pt x="114" y="329"/>
                      <a:pt x="113" y="341"/>
                    </a:cubicBezTo>
                    <a:cubicBezTo>
                      <a:pt x="17" y="373"/>
                      <a:pt x="17" y="373"/>
                      <a:pt x="17" y="373"/>
                    </a:cubicBezTo>
                    <a:cubicBezTo>
                      <a:pt x="6" y="377"/>
                      <a:pt x="0" y="388"/>
                      <a:pt x="2" y="400"/>
                    </a:cubicBezTo>
                    <a:cubicBezTo>
                      <a:pt x="13" y="466"/>
                      <a:pt x="13" y="466"/>
                      <a:pt x="13" y="466"/>
                    </a:cubicBezTo>
                    <a:cubicBezTo>
                      <a:pt x="15" y="478"/>
                      <a:pt x="25" y="486"/>
                      <a:pt x="37" y="486"/>
                    </a:cubicBezTo>
                    <a:cubicBezTo>
                      <a:pt x="136" y="486"/>
                      <a:pt x="136" y="486"/>
                      <a:pt x="136" y="486"/>
                    </a:cubicBezTo>
                    <a:cubicBezTo>
                      <a:pt x="141" y="498"/>
                      <a:pt x="147" y="509"/>
                      <a:pt x="154" y="519"/>
                    </a:cubicBezTo>
                    <a:cubicBezTo>
                      <a:pt x="102" y="604"/>
                      <a:pt x="102" y="604"/>
                      <a:pt x="102" y="604"/>
                    </a:cubicBezTo>
                    <a:cubicBezTo>
                      <a:pt x="96" y="614"/>
                      <a:pt x="98" y="627"/>
                      <a:pt x="107" y="634"/>
                    </a:cubicBezTo>
                    <a:cubicBezTo>
                      <a:pt x="158" y="678"/>
                      <a:pt x="158" y="678"/>
                      <a:pt x="158" y="678"/>
                    </a:cubicBezTo>
                    <a:cubicBezTo>
                      <a:pt x="167" y="686"/>
                      <a:pt x="180" y="686"/>
                      <a:pt x="189" y="679"/>
                    </a:cubicBezTo>
                    <a:cubicBezTo>
                      <a:pt x="265" y="615"/>
                      <a:pt x="265" y="615"/>
                      <a:pt x="265" y="615"/>
                    </a:cubicBezTo>
                    <a:cubicBezTo>
                      <a:pt x="277" y="621"/>
                      <a:pt x="290" y="626"/>
                      <a:pt x="303" y="629"/>
                    </a:cubicBezTo>
                    <a:cubicBezTo>
                      <a:pt x="318" y="729"/>
                      <a:pt x="318" y="729"/>
                      <a:pt x="318" y="729"/>
                    </a:cubicBezTo>
                    <a:cubicBezTo>
                      <a:pt x="320" y="740"/>
                      <a:pt x="330" y="748"/>
                      <a:pt x="342" y="748"/>
                    </a:cubicBezTo>
                    <a:cubicBezTo>
                      <a:pt x="409" y="748"/>
                      <a:pt x="409" y="748"/>
                      <a:pt x="409" y="748"/>
                    </a:cubicBezTo>
                    <a:cubicBezTo>
                      <a:pt x="421" y="748"/>
                      <a:pt x="431" y="740"/>
                      <a:pt x="433" y="729"/>
                    </a:cubicBezTo>
                    <a:cubicBezTo>
                      <a:pt x="450" y="631"/>
                      <a:pt x="450" y="631"/>
                      <a:pt x="450" y="631"/>
                    </a:cubicBezTo>
                    <a:cubicBezTo>
                      <a:pt x="463" y="627"/>
                      <a:pt x="476" y="622"/>
                      <a:pt x="489" y="617"/>
                    </a:cubicBezTo>
                    <a:cubicBezTo>
                      <a:pt x="562" y="680"/>
                      <a:pt x="562" y="680"/>
                      <a:pt x="562" y="680"/>
                    </a:cubicBezTo>
                    <a:cubicBezTo>
                      <a:pt x="570" y="687"/>
                      <a:pt x="583" y="687"/>
                      <a:pt x="592" y="680"/>
                    </a:cubicBezTo>
                    <a:cubicBezTo>
                      <a:pt x="644" y="636"/>
                      <a:pt x="644" y="636"/>
                      <a:pt x="644" y="636"/>
                    </a:cubicBezTo>
                    <a:cubicBezTo>
                      <a:pt x="653" y="629"/>
                      <a:pt x="655" y="616"/>
                      <a:pt x="649" y="606"/>
                    </a:cubicBezTo>
                    <a:cubicBezTo>
                      <a:pt x="600" y="522"/>
                      <a:pt x="600" y="522"/>
                      <a:pt x="600" y="522"/>
                    </a:cubicBezTo>
                    <a:cubicBezTo>
                      <a:pt x="608" y="511"/>
                      <a:pt x="615" y="499"/>
                      <a:pt x="621" y="486"/>
                    </a:cubicBezTo>
                    <a:cubicBezTo>
                      <a:pt x="721" y="486"/>
                      <a:pt x="721" y="486"/>
                      <a:pt x="721" y="486"/>
                    </a:cubicBezTo>
                    <a:cubicBezTo>
                      <a:pt x="732" y="486"/>
                      <a:pt x="742" y="478"/>
                      <a:pt x="744" y="466"/>
                    </a:cubicBezTo>
                    <a:close/>
                    <a:moveTo>
                      <a:pt x="528" y="373"/>
                    </a:moveTo>
                    <a:cubicBezTo>
                      <a:pt x="528" y="455"/>
                      <a:pt x="461" y="522"/>
                      <a:pt x="378" y="522"/>
                    </a:cubicBezTo>
                    <a:cubicBezTo>
                      <a:pt x="296" y="522"/>
                      <a:pt x="229" y="455"/>
                      <a:pt x="229" y="373"/>
                    </a:cubicBezTo>
                    <a:cubicBezTo>
                      <a:pt x="229" y="290"/>
                      <a:pt x="296" y="223"/>
                      <a:pt x="378" y="223"/>
                    </a:cubicBezTo>
                    <a:cubicBezTo>
                      <a:pt x="461" y="223"/>
                      <a:pt x="528" y="290"/>
                      <a:pt x="528" y="3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0" name="Oval 25"/>
              <p:cNvSpPr>
                <a:spLocks noChangeArrowheads="1"/>
              </p:cNvSpPr>
              <p:nvPr/>
            </p:nvSpPr>
            <p:spPr bwMode="auto">
              <a:xfrm>
                <a:off x="5557028" y="7180975"/>
                <a:ext cx="542925" cy="5413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61" name="Freeform 26"/>
              <p:cNvSpPr>
                <a:spLocks noEditPoints="1"/>
              </p:cNvSpPr>
              <p:nvPr/>
            </p:nvSpPr>
            <p:spPr bwMode="auto">
              <a:xfrm>
                <a:off x="6907991" y="7722312"/>
                <a:ext cx="1458913" cy="1524000"/>
              </a:xfrm>
              <a:custGeom>
                <a:avLst/>
                <a:gdLst>
                  <a:gd name="T0" fmla="*/ 379 w 388"/>
                  <a:gd name="T1" fmla="*/ 137 h 405"/>
                  <a:gd name="T2" fmla="*/ 383 w 388"/>
                  <a:gd name="T3" fmla="*/ 118 h 405"/>
                  <a:gd name="T4" fmla="*/ 361 w 388"/>
                  <a:gd name="T5" fmla="*/ 81 h 405"/>
                  <a:gd name="T6" fmla="*/ 343 w 388"/>
                  <a:gd name="T7" fmla="*/ 74 h 405"/>
                  <a:gd name="T8" fmla="*/ 287 w 388"/>
                  <a:gd name="T9" fmla="*/ 94 h 405"/>
                  <a:gd name="T10" fmla="*/ 241 w 388"/>
                  <a:gd name="T11" fmla="*/ 68 h 405"/>
                  <a:gd name="T12" fmla="*/ 232 w 388"/>
                  <a:gd name="T13" fmla="*/ 12 h 405"/>
                  <a:gd name="T14" fmla="*/ 217 w 388"/>
                  <a:gd name="T15" fmla="*/ 0 h 405"/>
                  <a:gd name="T16" fmla="*/ 174 w 388"/>
                  <a:gd name="T17" fmla="*/ 0 h 405"/>
                  <a:gd name="T18" fmla="*/ 159 w 388"/>
                  <a:gd name="T19" fmla="*/ 12 h 405"/>
                  <a:gd name="T20" fmla="*/ 149 w 388"/>
                  <a:gd name="T21" fmla="*/ 68 h 405"/>
                  <a:gd name="T22" fmla="*/ 102 w 388"/>
                  <a:gd name="T23" fmla="*/ 95 h 405"/>
                  <a:gd name="T24" fmla="*/ 46 w 388"/>
                  <a:gd name="T25" fmla="*/ 74 h 405"/>
                  <a:gd name="T26" fmla="*/ 27 w 388"/>
                  <a:gd name="T27" fmla="*/ 81 h 405"/>
                  <a:gd name="T28" fmla="*/ 6 w 388"/>
                  <a:gd name="T29" fmla="*/ 118 h 405"/>
                  <a:gd name="T30" fmla="*/ 9 w 388"/>
                  <a:gd name="T31" fmla="*/ 137 h 405"/>
                  <a:gd name="T32" fmla="*/ 55 w 388"/>
                  <a:gd name="T33" fmla="*/ 175 h 405"/>
                  <a:gd name="T34" fmla="*/ 53 w 388"/>
                  <a:gd name="T35" fmla="*/ 202 h 405"/>
                  <a:gd name="T36" fmla="*/ 55 w 388"/>
                  <a:gd name="T37" fmla="*/ 227 h 405"/>
                  <a:gd name="T38" fmla="*/ 7 w 388"/>
                  <a:gd name="T39" fmla="*/ 266 h 405"/>
                  <a:gd name="T40" fmla="*/ 4 w 388"/>
                  <a:gd name="T41" fmla="*/ 285 h 405"/>
                  <a:gd name="T42" fmla="*/ 25 w 388"/>
                  <a:gd name="T43" fmla="*/ 322 h 405"/>
                  <a:gd name="T44" fmla="*/ 43 w 388"/>
                  <a:gd name="T45" fmla="*/ 329 h 405"/>
                  <a:gd name="T46" fmla="*/ 100 w 388"/>
                  <a:gd name="T47" fmla="*/ 308 h 405"/>
                  <a:gd name="T48" fmla="*/ 149 w 388"/>
                  <a:gd name="T49" fmla="*/ 337 h 405"/>
                  <a:gd name="T50" fmla="*/ 158 w 388"/>
                  <a:gd name="T51" fmla="*/ 392 h 405"/>
                  <a:gd name="T52" fmla="*/ 173 w 388"/>
                  <a:gd name="T53" fmla="*/ 405 h 405"/>
                  <a:gd name="T54" fmla="*/ 216 w 388"/>
                  <a:gd name="T55" fmla="*/ 405 h 405"/>
                  <a:gd name="T56" fmla="*/ 231 w 388"/>
                  <a:gd name="T57" fmla="*/ 392 h 405"/>
                  <a:gd name="T58" fmla="*/ 240 w 388"/>
                  <a:gd name="T59" fmla="*/ 337 h 405"/>
                  <a:gd name="T60" fmla="*/ 289 w 388"/>
                  <a:gd name="T61" fmla="*/ 309 h 405"/>
                  <a:gd name="T62" fmla="*/ 345 w 388"/>
                  <a:gd name="T63" fmla="*/ 329 h 405"/>
                  <a:gd name="T64" fmla="*/ 364 w 388"/>
                  <a:gd name="T65" fmla="*/ 322 h 405"/>
                  <a:gd name="T66" fmla="*/ 385 w 388"/>
                  <a:gd name="T67" fmla="*/ 285 h 405"/>
                  <a:gd name="T68" fmla="*/ 381 w 388"/>
                  <a:gd name="T69" fmla="*/ 266 h 405"/>
                  <a:gd name="T70" fmla="*/ 335 w 388"/>
                  <a:gd name="T71" fmla="*/ 228 h 405"/>
                  <a:gd name="T72" fmla="*/ 337 w 388"/>
                  <a:gd name="T73" fmla="*/ 202 h 405"/>
                  <a:gd name="T74" fmla="*/ 334 w 388"/>
                  <a:gd name="T75" fmla="*/ 174 h 405"/>
                  <a:gd name="T76" fmla="*/ 379 w 388"/>
                  <a:gd name="T77" fmla="*/ 137 h 405"/>
                  <a:gd name="T78" fmla="*/ 251 w 388"/>
                  <a:gd name="T79" fmla="*/ 202 h 405"/>
                  <a:gd name="T80" fmla="*/ 195 w 388"/>
                  <a:gd name="T81" fmla="*/ 259 h 405"/>
                  <a:gd name="T82" fmla="*/ 138 w 388"/>
                  <a:gd name="T83" fmla="*/ 202 h 405"/>
                  <a:gd name="T84" fmla="*/ 195 w 388"/>
                  <a:gd name="T85" fmla="*/ 145 h 405"/>
                  <a:gd name="T86" fmla="*/ 251 w 388"/>
                  <a:gd name="T87" fmla="*/ 202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8" h="405">
                    <a:moveTo>
                      <a:pt x="379" y="137"/>
                    </a:moveTo>
                    <a:cubicBezTo>
                      <a:pt x="385" y="133"/>
                      <a:pt x="386" y="124"/>
                      <a:pt x="383" y="118"/>
                    </a:cubicBezTo>
                    <a:cubicBezTo>
                      <a:pt x="361" y="81"/>
                      <a:pt x="361" y="81"/>
                      <a:pt x="361" y="81"/>
                    </a:cubicBezTo>
                    <a:cubicBezTo>
                      <a:pt x="357" y="74"/>
                      <a:pt x="350" y="72"/>
                      <a:pt x="343" y="74"/>
                    </a:cubicBezTo>
                    <a:cubicBezTo>
                      <a:pt x="287" y="94"/>
                      <a:pt x="287" y="94"/>
                      <a:pt x="287" y="94"/>
                    </a:cubicBezTo>
                    <a:cubicBezTo>
                      <a:pt x="274" y="83"/>
                      <a:pt x="258" y="74"/>
                      <a:pt x="241" y="68"/>
                    </a:cubicBezTo>
                    <a:cubicBezTo>
                      <a:pt x="232" y="12"/>
                      <a:pt x="232" y="12"/>
                      <a:pt x="232" y="12"/>
                    </a:cubicBezTo>
                    <a:cubicBezTo>
                      <a:pt x="231" y="5"/>
                      <a:pt x="224" y="0"/>
                      <a:pt x="217" y="0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6" y="0"/>
                      <a:pt x="160" y="5"/>
                      <a:pt x="159" y="12"/>
                    </a:cubicBezTo>
                    <a:cubicBezTo>
                      <a:pt x="149" y="68"/>
                      <a:pt x="149" y="68"/>
                      <a:pt x="149" y="68"/>
                    </a:cubicBezTo>
                    <a:cubicBezTo>
                      <a:pt x="132" y="74"/>
                      <a:pt x="116" y="83"/>
                      <a:pt x="102" y="95"/>
                    </a:cubicBezTo>
                    <a:cubicBezTo>
                      <a:pt x="46" y="74"/>
                      <a:pt x="46" y="74"/>
                      <a:pt x="46" y="74"/>
                    </a:cubicBezTo>
                    <a:cubicBezTo>
                      <a:pt x="39" y="72"/>
                      <a:pt x="31" y="74"/>
                      <a:pt x="27" y="81"/>
                    </a:cubicBezTo>
                    <a:cubicBezTo>
                      <a:pt x="6" y="118"/>
                      <a:pt x="6" y="118"/>
                      <a:pt x="6" y="118"/>
                    </a:cubicBezTo>
                    <a:cubicBezTo>
                      <a:pt x="2" y="124"/>
                      <a:pt x="3" y="133"/>
                      <a:pt x="9" y="137"/>
                    </a:cubicBezTo>
                    <a:cubicBezTo>
                      <a:pt x="55" y="175"/>
                      <a:pt x="55" y="175"/>
                      <a:pt x="55" y="175"/>
                    </a:cubicBezTo>
                    <a:cubicBezTo>
                      <a:pt x="54" y="184"/>
                      <a:pt x="53" y="193"/>
                      <a:pt x="53" y="202"/>
                    </a:cubicBezTo>
                    <a:cubicBezTo>
                      <a:pt x="53" y="211"/>
                      <a:pt x="53" y="219"/>
                      <a:pt x="55" y="227"/>
                    </a:cubicBezTo>
                    <a:cubicBezTo>
                      <a:pt x="7" y="266"/>
                      <a:pt x="7" y="266"/>
                      <a:pt x="7" y="266"/>
                    </a:cubicBezTo>
                    <a:cubicBezTo>
                      <a:pt x="2" y="270"/>
                      <a:pt x="0" y="278"/>
                      <a:pt x="4" y="285"/>
                    </a:cubicBezTo>
                    <a:cubicBezTo>
                      <a:pt x="25" y="322"/>
                      <a:pt x="25" y="322"/>
                      <a:pt x="25" y="322"/>
                    </a:cubicBezTo>
                    <a:cubicBezTo>
                      <a:pt x="28" y="329"/>
                      <a:pt x="36" y="332"/>
                      <a:pt x="43" y="329"/>
                    </a:cubicBezTo>
                    <a:cubicBezTo>
                      <a:pt x="100" y="308"/>
                      <a:pt x="100" y="308"/>
                      <a:pt x="100" y="308"/>
                    </a:cubicBezTo>
                    <a:cubicBezTo>
                      <a:pt x="114" y="321"/>
                      <a:pt x="131" y="330"/>
                      <a:pt x="149" y="337"/>
                    </a:cubicBezTo>
                    <a:cubicBezTo>
                      <a:pt x="158" y="392"/>
                      <a:pt x="158" y="392"/>
                      <a:pt x="158" y="392"/>
                    </a:cubicBezTo>
                    <a:cubicBezTo>
                      <a:pt x="159" y="399"/>
                      <a:pt x="165" y="405"/>
                      <a:pt x="173" y="405"/>
                    </a:cubicBezTo>
                    <a:cubicBezTo>
                      <a:pt x="216" y="405"/>
                      <a:pt x="216" y="405"/>
                      <a:pt x="216" y="405"/>
                    </a:cubicBezTo>
                    <a:cubicBezTo>
                      <a:pt x="223" y="405"/>
                      <a:pt x="229" y="399"/>
                      <a:pt x="231" y="392"/>
                    </a:cubicBezTo>
                    <a:cubicBezTo>
                      <a:pt x="240" y="337"/>
                      <a:pt x="240" y="337"/>
                      <a:pt x="240" y="337"/>
                    </a:cubicBezTo>
                    <a:cubicBezTo>
                      <a:pt x="258" y="331"/>
                      <a:pt x="275" y="321"/>
                      <a:pt x="289" y="309"/>
                    </a:cubicBezTo>
                    <a:cubicBezTo>
                      <a:pt x="345" y="329"/>
                      <a:pt x="345" y="329"/>
                      <a:pt x="345" y="329"/>
                    </a:cubicBezTo>
                    <a:cubicBezTo>
                      <a:pt x="352" y="332"/>
                      <a:pt x="360" y="329"/>
                      <a:pt x="364" y="322"/>
                    </a:cubicBezTo>
                    <a:cubicBezTo>
                      <a:pt x="385" y="285"/>
                      <a:pt x="385" y="285"/>
                      <a:pt x="385" y="285"/>
                    </a:cubicBezTo>
                    <a:cubicBezTo>
                      <a:pt x="388" y="278"/>
                      <a:pt x="387" y="270"/>
                      <a:pt x="381" y="266"/>
                    </a:cubicBezTo>
                    <a:cubicBezTo>
                      <a:pt x="335" y="228"/>
                      <a:pt x="335" y="228"/>
                      <a:pt x="335" y="228"/>
                    </a:cubicBezTo>
                    <a:cubicBezTo>
                      <a:pt x="336" y="220"/>
                      <a:pt x="337" y="211"/>
                      <a:pt x="337" y="202"/>
                    </a:cubicBezTo>
                    <a:cubicBezTo>
                      <a:pt x="337" y="193"/>
                      <a:pt x="336" y="183"/>
                      <a:pt x="334" y="174"/>
                    </a:cubicBezTo>
                    <a:lnTo>
                      <a:pt x="379" y="137"/>
                    </a:lnTo>
                    <a:close/>
                    <a:moveTo>
                      <a:pt x="251" y="202"/>
                    </a:moveTo>
                    <a:cubicBezTo>
                      <a:pt x="251" y="233"/>
                      <a:pt x="226" y="259"/>
                      <a:pt x="195" y="259"/>
                    </a:cubicBezTo>
                    <a:cubicBezTo>
                      <a:pt x="163" y="259"/>
                      <a:pt x="138" y="233"/>
                      <a:pt x="138" y="202"/>
                    </a:cubicBezTo>
                    <a:cubicBezTo>
                      <a:pt x="138" y="171"/>
                      <a:pt x="163" y="145"/>
                      <a:pt x="195" y="145"/>
                    </a:cubicBezTo>
                    <a:cubicBezTo>
                      <a:pt x="226" y="145"/>
                      <a:pt x="251" y="171"/>
                      <a:pt x="251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sp>
        <p:nvSpPr>
          <p:cNvPr id="362" name="Rectangle 361"/>
          <p:cNvSpPr/>
          <p:nvPr/>
        </p:nvSpPr>
        <p:spPr bwMode="auto">
          <a:xfrm>
            <a:off x="345227" y="1316138"/>
            <a:ext cx="491767" cy="16031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3" name="Group 362"/>
          <p:cNvGrpSpPr/>
          <p:nvPr/>
        </p:nvGrpSpPr>
        <p:grpSpPr>
          <a:xfrm>
            <a:off x="447433" y="2012545"/>
            <a:ext cx="272570" cy="214763"/>
            <a:chOff x="4962525" y="2536825"/>
            <a:chExt cx="2260600" cy="1781175"/>
          </a:xfrm>
          <a:solidFill>
            <a:schemeClr val="tx2"/>
          </a:solidFill>
        </p:grpSpPr>
        <p:sp>
          <p:nvSpPr>
            <p:cNvPr id="364" name="Freeform 11"/>
            <p:cNvSpPr>
              <a:spLocks noEditPoints="1"/>
            </p:cNvSpPr>
            <p:nvPr/>
          </p:nvSpPr>
          <p:spPr bwMode="auto">
            <a:xfrm>
              <a:off x="4962525" y="2536825"/>
              <a:ext cx="2260600" cy="1781175"/>
            </a:xfrm>
            <a:custGeom>
              <a:avLst/>
              <a:gdLst>
                <a:gd name="T0" fmla="*/ 130 w 600"/>
                <a:gd name="T1" fmla="*/ 461 h 472"/>
                <a:gd name="T2" fmla="*/ 470 w 600"/>
                <a:gd name="T3" fmla="*/ 461 h 472"/>
                <a:gd name="T4" fmla="*/ 470 w 600"/>
                <a:gd name="T5" fmla="*/ 472 h 472"/>
                <a:gd name="T6" fmla="*/ 130 w 600"/>
                <a:gd name="T7" fmla="*/ 472 h 472"/>
                <a:gd name="T8" fmla="*/ 130 w 600"/>
                <a:gd name="T9" fmla="*/ 461 h 472"/>
                <a:gd name="T10" fmla="*/ 32 w 600"/>
                <a:gd name="T11" fmla="*/ 35 h 472"/>
                <a:gd name="T12" fmla="*/ 32 w 600"/>
                <a:gd name="T13" fmla="*/ 345 h 472"/>
                <a:gd name="T14" fmla="*/ 232 w 600"/>
                <a:gd name="T15" fmla="*/ 345 h 472"/>
                <a:gd name="T16" fmla="*/ 365 w 600"/>
                <a:gd name="T17" fmla="*/ 345 h 472"/>
                <a:gd name="T18" fmla="*/ 572 w 600"/>
                <a:gd name="T19" fmla="*/ 345 h 472"/>
                <a:gd name="T20" fmla="*/ 572 w 600"/>
                <a:gd name="T21" fmla="*/ 35 h 472"/>
                <a:gd name="T22" fmla="*/ 32 w 600"/>
                <a:gd name="T23" fmla="*/ 35 h 472"/>
                <a:gd name="T24" fmla="*/ 300 w 600"/>
                <a:gd name="T25" fmla="*/ 8 h 472"/>
                <a:gd name="T26" fmla="*/ 292 w 600"/>
                <a:gd name="T27" fmla="*/ 16 h 472"/>
                <a:gd name="T28" fmla="*/ 300 w 600"/>
                <a:gd name="T29" fmla="*/ 24 h 472"/>
                <a:gd name="T30" fmla="*/ 309 w 600"/>
                <a:gd name="T31" fmla="*/ 16 h 472"/>
                <a:gd name="T32" fmla="*/ 300 w 600"/>
                <a:gd name="T33" fmla="*/ 8 h 472"/>
                <a:gd name="T34" fmla="*/ 32 w 600"/>
                <a:gd name="T35" fmla="*/ 0 h 472"/>
                <a:gd name="T36" fmla="*/ 565 w 600"/>
                <a:gd name="T37" fmla="*/ 0 h 472"/>
                <a:gd name="T38" fmla="*/ 600 w 600"/>
                <a:gd name="T39" fmla="*/ 35 h 472"/>
                <a:gd name="T40" fmla="*/ 600 w 600"/>
                <a:gd name="T41" fmla="*/ 344 h 472"/>
                <a:gd name="T42" fmla="*/ 565 w 600"/>
                <a:gd name="T43" fmla="*/ 383 h 472"/>
                <a:gd name="T44" fmla="*/ 389 w 600"/>
                <a:gd name="T45" fmla="*/ 383 h 472"/>
                <a:gd name="T46" fmla="*/ 365 w 600"/>
                <a:gd name="T47" fmla="*/ 383 h 472"/>
                <a:gd name="T48" fmla="*/ 365 w 600"/>
                <a:gd name="T49" fmla="*/ 406 h 472"/>
                <a:gd name="T50" fmla="*/ 365 w 600"/>
                <a:gd name="T51" fmla="*/ 422 h 472"/>
                <a:gd name="T52" fmla="*/ 442 w 600"/>
                <a:gd name="T53" fmla="*/ 422 h 472"/>
                <a:gd name="T54" fmla="*/ 470 w 600"/>
                <a:gd name="T55" fmla="*/ 461 h 472"/>
                <a:gd name="T56" fmla="*/ 130 w 600"/>
                <a:gd name="T57" fmla="*/ 461 h 472"/>
                <a:gd name="T58" fmla="*/ 158 w 600"/>
                <a:gd name="T59" fmla="*/ 422 h 472"/>
                <a:gd name="T60" fmla="*/ 232 w 600"/>
                <a:gd name="T61" fmla="*/ 422 h 472"/>
                <a:gd name="T62" fmla="*/ 232 w 600"/>
                <a:gd name="T63" fmla="*/ 406 h 472"/>
                <a:gd name="T64" fmla="*/ 232 w 600"/>
                <a:gd name="T65" fmla="*/ 383 h 472"/>
                <a:gd name="T66" fmla="*/ 205 w 600"/>
                <a:gd name="T67" fmla="*/ 383 h 472"/>
                <a:gd name="T68" fmla="*/ 32 w 600"/>
                <a:gd name="T69" fmla="*/ 383 h 472"/>
                <a:gd name="T70" fmla="*/ 0 w 600"/>
                <a:gd name="T71" fmla="*/ 344 h 472"/>
                <a:gd name="T72" fmla="*/ 0 w 600"/>
                <a:gd name="T73" fmla="*/ 35 h 472"/>
                <a:gd name="T74" fmla="*/ 32 w 600"/>
                <a:gd name="T7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00" h="472">
                  <a:moveTo>
                    <a:pt x="130" y="461"/>
                  </a:moveTo>
                  <a:cubicBezTo>
                    <a:pt x="470" y="461"/>
                    <a:pt x="470" y="461"/>
                    <a:pt x="470" y="461"/>
                  </a:cubicBezTo>
                  <a:cubicBezTo>
                    <a:pt x="470" y="472"/>
                    <a:pt x="470" y="472"/>
                    <a:pt x="470" y="472"/>
                  </a:cubicBezTo>
                  <a:cubicBezTo>
                    <a:pt x="130" y="472"/>
                    <a:pt x="130" y="472"/>
                    <a:pt x="130" y="472"/>
                  </a:cubicBezTo>
                  <a:cubicBezTo>
                    <a:pt x="130" y="461"/>
                    <a:pt x="130" y="461"/>
                    <a:pt x="130" y="461"/>
                  </a:cubicBezTo>
                  <a:close/>
                  <a:moveTo>
                    <a:pt x="32" y="35"/>
                  </a:moveTo>
                  <a:cubicBezTo>
                    <a:pt x="32" y="345"/>
                    <a:pt x="32" y="345"/>
                    <a:pt x="32" y="345"/>
                  </a:cubicBezTo>
                  <a:cubicBezTo>
                    <a:pt x="232" y="345"/>
                    <a:pt x="232" y="345"/>
                    <a:pt x="232" y="345"/>
                  </a:cubicBezTo>
                  <a:cubicBezTo>
                    <a:pt x="365" y="345"/>
                    <a:pt x="365" y="345"/>
                    <a:pt x="365" y="345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2" y="35"/>
                    <a:pt x="572" y="35"/>
                    <a:pt x="572" y="35"/>
                  </a:cubicBezTo>
                  <a:cubicBezTo>
                    <a:pt x="32" y="35"/>
                    <a:pt x="32" y="35"/>
                    <a:pt x="32" y="35"/>
                  </a:cubicBezTo>
                  <a:close/>
                  <a:moveTo>
                    <a:pt x="300" y="8"/>
                  </a:moveTo>
                  <a:cubicBezTo>
                    <a:pt x="295" y="8"/>
                    <a:pt x="292" y="12"/>
                    <a:pt x="292" y="16"/>
                  </a:cubicBezTo>
                  <a:cubicBezTo>
                    <a:pt x="292" y="20"/>
                    <a:pt x="295" y="24"/>
                    <a:pt x="300" y="24"/>
                  </a:cubicBezTo>
                  <a:cubicBezTo>
                    <a:pt x="305" y="24"/>
                    <a:pt x="309" y="20"/>
                    <a:pt x="309" y="16"/>
                  </a:cubicBezTo>
                  <a:cubicBezTo>
                    <a:pt x="309" y="12"/>
                    <a:pt x="305" y="8"/>
                    <a:pt x="300" y="8"/>
                  </a:cubicBezTo>
                  <a:close/>
                  <a:moveTo>
                    <a:pt x="32" y="0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86" y="0"/>
                    <a:pt x="600" y="16"/>
                    <a:pt x="600" y="35"/>
                  </a:cubicBezTo>
                  <a:cubicBezTo>
                    <a:pt x="600" y="344"/>
                    <a:pt x="600" y="344"/>
                    <a:pt x="600" y="344"/>
                  </a:cubicBezTo>
                  <a:cubicBezTo>
                    <a:pt x="600" y="364"/>
                    <a:pt x="586" y="383"/>
                    <a:pt x="565" y="383"/>
                  </a:cubicBezTo>
                  <a:cubicBezTo>
                    <a:pt x="498" y="383"/>
                    <a:pt x="440" y="383"/>
                    <a:pt x="389" y="383"/>
                  </a:cubicBezTo>
                  <a:cubicBezTo>
                    <a:pt x="365" y="383"/>
                    <a:pt x="365" y="383"/>
                    <a:pt x="365" y="383"/>
                  </a:cubicBezTo>
                  <a:cubicBezTo>
                    <a:pt x="365" y="406"/>
                    <a:pt x="365" y="406"/>
                    <a:pt x="365" y="406"/>
                  </a:cubicBezTo>
                  <a:cubicBezTo>
                    <a:pt x="365" y="422"/>
                    <a:pt x="365" y="422"/>
                    <a:pt x="365" y="422"/>
                  </a:cubicBezTo>
                  <a:cubicBezTo>
                    <a:pt x="442" y="422"/>
                    <a:pt x="442" y="422"/>
                    <a:pt x="442" y="422"/>
                  </a:cubicBezTo>
                  <a:cubicBezTo>
                    <a:pt x="470" y="461"/>
                    <a:pt x="470" y="461"/>
                    <a:pt x="470" y="461"/>
                  </a:cubicBezTo>
                  <a:cubicBezTo>
                    <a:pt x="130" y="461"/>
                    <a:pt x="130" y="461"/>
                    <a:pt x="130" y="461"/>
                  </a:cubicBezTo>
                  <a:cubicBezTo>
                    <a:pt x="158" y="422"/>
                    <a:pt x="158" y="422"/>
                    <a:pt x="158" y="422"/>
                  </a:cubicBezTo>
                  <a:cubicBezTo>
                    <a:pt x="232" y="422"/>
                    <a:pt x="232" y="422"/>
                    <a:pt x="232" y="422"/>
                  </a:cubicBezTo>
                  <a:cubicBezTo>
                    <a:pt x="232" y="406"/>
                    <a:pt x="232" y="406"/>
                    <a:pt x="232" y="406"/>
                  </a:cubicBezTo>
                  <a:cubicBezTo>
                    <a:pt x="232" y="383"/>
                    <a:pt x="232" y="383"/>
                    <a:pt x="232" y="383"/>
                  </a:cubicBezTo>
                  <a:cubicBezTo>
                    <a:pt x="205" y="383"/>
                    <a:pt x="205" y="383"/>
                    <a:pt x="205" y="383"/>
                  </a:cubicBezTo>
                  <a:cubicBezTo>
                    <a:pt x="32" y="383"/>
                    <a:pt x="32" y="383"/>
                    <a:pt x="32" y="383"/>
                  </a:cubicBezTo>
                  <a:cubicBezTo>
                    <a:pt x="14" y="383"/>
                    <a:pt x="0" y="364"/>
                    <a:pt x="0" y="34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6"/>
                    <a:pt x="14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5" name="Freeform 12"/>
            <p:cNvSpPr>
              <a:spLocks/>
            </p:cNvSpPr>
            <p:nvPr/>
          </p:nvSpPr>
          <p:spPr bwMode="auto">
            <a:xfrm>
              <a:off x="5918200" y="2868613"/>
              <a:ext cx="396875" cy="766763"/>
            </a:xfrm>
            <a:custGeom>
              <a:avLst/>
              <a:gdLst>
                <a:gd name="T0" fmla="*/ 0 w 250"/>
                <a:gd name="T1" fmla="*/ 0 h 483"/>
                <a:gd name="T2" fmla="*/ 250 w 250"/>
                <a:gd name="T3" fmla="*/ 269 h 483"/>
                <a:gd name="T4" fmla="*/ 152 w 250"/>
                <a:gd name="T5" fmla="*/ 295 h 483"/>
                <a:gd name="T6" fmla="*/ 221 w 250"/>
                <a:gd name="T7" fmla="*/ 459 h 483"/>
                <a:gd name="T8" fmla="*/ 162 w 250"/>
                <a:gd name="T9" fmla="*/ 483 h 483"/>
                <a:gd name="T10" fmla="*/ 93 w 250"/>
                <a:gd name="T11" fmla="*/ 316 h 483"/>
                <a:gd name="T12" fmla="*/ 0 w 250"/>
                <a:gd name="T13" fmla="*/ 373 h 483"/>
                <a:gd name="T14" fmla="*/ 0 w 250"/>
                <a:gd name="T15" fmla="*/ 0 h 483"/>
                <a:gd name="T16" fmla="*/ 0 w 250"/>
                <a:gd name="T1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483">
                  <a:moveTo>
                    <a:pt x="0" y="0"/>
                  </a:moveTo>
                  <a:lnTo>
                    <a:pt x="250" y="269"/>
                  </a:lnTo>
                  <a:lnTo>
                    <a:pt x="152" y="295"/>
                  </a:lnTo>
                  <a:lnTo>
                    <a:pt x="221" y="459"/>
                  </a:lnTo>
                  <a:lnTo>
                    <a:pt x="162" y="483"/>
                  </a:lnTo>
                  <a:lnTo>
                    <a:pt x="93" y="316"/>
                  </a:lnTo>
                  <a:lnTo>
                    <a:pt x="0" y="37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366" name="Rectangle 365"/>
          <p:cNvSpPr/>
          <p:nvPr/>
        </p:nvSpPr>
        <p:spPr bwMode="auto">
          <a:xfrm>
            <a:off x="345227" y="2959341"/>
            <a:ext cx="491767" cy="4878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60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7" name="Group 366"/>
          <p:cNvGrpSpPr/>
          <p:nvPr/>
        </p:nvGrpSpPr>
        <p:grpSpPr>
          <a:xfrm>
            <a:off x="491810" y="3087136"/>
            <a:ext cx="179250" cy="232272"/>
            <a:chOff x="5260975" y="2352675"/>
            <a:chExt cx="1663700" cy="2155825"/>
          </a:xfrm>
          <a:solidFill>
            <a:schemeClr val="tx2"/>
          </a:solidFill>
        </p:grpSpPr>
        <p:sp>
          <p:nvSpPr>
            <p:cNvPr id="368" name="Freeform 16"/>
            <p:cNvSpPr>
              <a:spLocks noEditPoints="1"/>
            </p:cNvSpPr>
            <p:nvPr/>
          </p:nvSpPr>
          <p:spPr bwMode="auto">
            <a:xfrm>
              <a:off x="5260975" y="2352675"/>
              <a:ext cx="1663700" cy="2155825"/>
            </a:xfrm>
            <a:custGeom>
              <a:avLst/>
              <a:gdLst>
                <a:gd name="T0" fmla="*/ 0 w 441"/>
                <a:gd name="T1" fmla="*/ 0 h 572"/>
                <a:gd name="T2" fmla="*/ 0 w 441"/>
                <a:gd name="T3" fmla="*/ 572 h 572"/>
                <a:gd name="T4" fmla="*/ 441 w 441"/>
                <a:gd name="T5" fmla="*/ 572 h 572"/>
                <a:gd name="T6" fmla="*/ 441 w 441"/>
                <a:gd name="T7" fmla="*/ 0 h 572"/>
                <a:gd name="T8" fmla="*/ 0 w 441"/>
                <a:gd name="T9" fmla="*/ 0 h 572"/>
                <a:gd name="T10" fmla="*/ 394 w 441"/>
                <a:gd name="T11" fmla="*/ 421 h 572"/>
                <a:gd name="T12" fmla="*/ 364 w 441"/>
                <a:gd name="T13" fmla="*/ 448 h 572"/>
                <a:gd name="T14" fmla="*/ 77 w 441"/>
                <a:gd name="T15" fmla="*/ 448 h 572"/>
                <a:gd name="T16" fmla="*/ 47 w 441"/>
                <a:gd name="T17" fmla="*/ 421 h 572"/>
                <a:gd name="T18" fmla="*/ 47 w 441"/>
                <a:gd name="T19" fmla="*/ 415 h 572"/>
                <a:gd name="T20" fmla="*/ 77 w 441"/>
                <a:gd name="T21" fmla="*/ 387 h 572"/>
                <a:gd name="T22" fmla="*/ 232 w 441"/>
                <a:gd name="T23" fmla="*/ 387 h 572"/>
                <a:gd name="T24" fmla="*/ 364 w 441"/>
                <a:gd name="T25" fmla="*/ 387 h 572"/>
                <a:gd name="T26" fmla="*/ 394 w 441"/>
                <a:gd name="T27" fmla="*/ 415 h 572"/>
                <a:gd name="T28" fmla="*/ 394 w 441"/>
                <a:gd name="T29" fmla="*/ 421 h 572"/>
                <a:gd name="T30" fmla="*/ 394 w 441"/>
                <a:gd name="T31" fmla="*/ 313 h 572"/>
                <a:gd name="T32" fmla="*/ 364 w 441"/>
                <a:gd name="T33" fmla="*/ 340 h 572"/>
                <a:gd name="T34" fmla="*/ 77 w 441"/>
                <a:gd name="T35" fmla="*/ 340 h 572"/>
                <a:gd name="T36" fmla="*/ 47 w 441"/>
                <a:gd name="T37" fmla="*/ 313 h 572"/>
                <a:gd name="T38" fmla="*/ 47 w 441"/>
                <a:gd name="T39" fmla="*/ 307 h 572"/>
                <a:gd name="T40" fmla="*/ 77 w 441"/>
                <a:gd name="T41" fmla="*/ 280 h 572"/>
                <a:gd name="T42" fmla="*/ 232 w 441"/>
                <a:gd name="T43" fmla="*/ 280 h 572"/>
                <a:gd name="T44" fmla="*/ 364 w 441"/>
                <a:gd name="T45" fmla="*/ 280 h 572"/>
                <a:gd name="T46" fmla="*/ 394 w 441"/>
                <a:gd name="T47" fmla="*/ 307 h 572"/>
                <a:gd name="T48" fmla="*/ 394 w 441"/>
                <a:gd name="T49" fmla="*/ 313 h 572"/>
                <a:gd name="T50" fmla="*/ 394 w 441"/>
                <a:gd name="T51" fmla="*/ 205 h 572"/>
                <a:gd name="T52" fmla="*/ 364 w 441"/>
                <a:gd name="T53" fmla="*/ 233 h 572"/>
                <a:gd name="T54" fmla="*/ 77 w 441"/>
                <a:gd name="T55" fmla="*/ 233 h 572"/>
                <a:gd name="T56" fmla="*/ 47 w 441"/>
                <a:gd name="T57" fmla="*/ 205 h 572"/>
                <a:gd name="T58" fmla="*/ 47 w 441"/>
                <a:gd name="T59" fmla="*/ 199 h 572"/>
                <a:gd name="T60" fmla="*/ 77 w 441"/>
                <a:gd name="T61" fmla="*/ 172 h 572"/>
                <a:gd name="T62" fmla="*/ 232 w 441"/>
                <a:gd name="T63" fmla="*/ 172 h 572"/>
                <a:gd name="T64" fmla="*/ 364 w 441"/>
                <a:gd name="T65" fmla="*/ 172 h 572"/>
                <a:gd name="T66" fmla="*/ 394 w 441"/>
                <a:gd name="T67" fmla="*/ 199 h 572"/>
                <a:gd name="T68" fmla="*/ 394 w 441"/>
                <a:gd name="T69" fmla="*/ 205 h 572"/>
                <a:gd name="T70" fmla="*/ 394 w 441"/>
                <a:gd name="T71" fmla="*/ 97 h 572"/>
                <a:gd name="T72" fmla="*/ 364 w 441"/>
                <a:gd name="T73" fmla="*/ 125 h 572"/>
                <a:gd name="T74" fmla="*/ 77 w 441"/>
                <a:gd name="T75" fmla="*/ 125 h 572"/>
                <a:gd name="T76" fmla="*/ 47 w 441"/>
                <a:gd name="T77" fmla="*/ 97 h 572"/>
                <a:gd name="T78" fmla="*/ 47 w 441"/>
                <a:gd name="T79" fmla="*/ 92 h 572"/>
                <a:gd name="T80" fmla="*/ 77 w 441"/>
                <a:gd name="T81" fmla="*/ 64 h 572"/>
                <a:gd name="T82" fmla="*/ 232 w 441"/>
                <a:gd name="T83" fmla="*/ 64 h 572"/>
                <a:gd name="T84" fmla="*/ 364 w 441"/>
                <a:gd name="T85" fmla="*/ 64 h 572"/>
                <a:gd name="T86" fmla="*/ 394 w 441"/>
                <a:gd name="T87" fmla="*/ 92 h 572"/>
                <a:gd name="T88" fmla="*/ 394 w 441"/>
                <a:gd name="T89" fmla="*/ 97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41" h="572">
                  <a:moveTo>
                    <a:pt x="0" y="0"/>
                  </a:moveTo>
                  <a:cubicBezTo>
                    <a:pt x="0" y="572"/>
                    <a:pt x="0" y="572"/>
                    <a:pt x="0" y="572"/>
                  </a:cubicBezTo>
                  <a:cubicBezTo>
                    <a:pt x="441" y="572"/>
                    <a:pt x="441" y="572"/>
                    <a:pt x="441" y="572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0" y="0"/>
                  </a:lnTo>
                  <a:close/>
                  <a:moveTo>
                    <a:pt x="394" y="421"/>
                  </a:moveTo>
                  <a:cubicBezTo>
                    <a:pt x="394" y="448"/>
                    <a:pt x="364" y="448"/>
                    <a:pt x="364" y="448"/>
                  </a:cubicBezTo>
                  <a:cubicBezTo>
                    <a:pt x="77" y="448"/>
                    <a:pt x="77" y="448"/>
                    <a:pt x="77" y="448"/>
                  </a:cubicBezTo>
                  <a:cubicBezTo>
                    <a:pt x="47" y="448"/>
                    <a:pt x="47" y="421"/>
                    <a:pt x="47" y="421"/>
                  </a:cubicBezTo>
                  <a:cubicBezTo>
                    <a:pt x="47" y="415"/>
                    <a:pt x="47" y="415"/>
                    <a:pt x="47" y="415"/>
                  </a:cubicBezTo>
                  <a:cubicBezTo>
                    <a:pt x="47" y="387"/>
                    <a:pt x="77" y="387"/>
                    <a:pt x="77" y="387"/>
                  </a:cubicBezTo>
                  <a:cubicBezTo>
                    <a:pt x="232" y="387"/>
                    <a:pt x="232" y="387"/>
                    <a:pt x="232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94" y="387"/>
                    <a:pt x="394" y="415"/>
                    <a:pt x="394" y="415"/>
                  </a:cubicBezTo>
                  <a:lnTo>
                    <a:pt x="394" y="421"/>
                  </a:lnTo>
                  <a:close/>
                  <a:moveTo>
                    <a:pt x="394" y="313"/>
                  </a:moveTo>
                  <a:cubicBezTo>
                    <a:pt x="394" y="340"/>
                    <a:pt x="364" y="340"/>
                    <a:pt x="364" y="340"/>
                  </a:cubicBezTo>
                  <a:cubicBezTo>
                    <a:pt x="77" y="340"/>
                    <a:pt x="77" y="340"/>
                    <a:pt x="77" y="340"/>
                  </a:cubicBezTo>
                  <a:cubicBezTo>
                    <a:pt x="47" y="340"/>
                    <a:pt x="47" y="313"/>
                    <a:pt x="47" y="313"/>
                  </a:cubicBezTo>
                  <a:cubicBezTo>
                    <a:pt x="47" y="307"/>
                    <a:pt x="47" y="307"/>
                    <a:pt x="47" y="307"/>
                  </a:cubicBezTo>
                  <a:cubicBezTo>
                    <a:pt x="47" y="280"/>
                    <a:pt x="77" y="280"/>
                    <a:pt x="77" y="280"/>
                  </a:cubicBezTo>
                  <a:cubicBezTo>
                    <a:pt x="232" y="280"/>
                    <a:pt x="232" y="280"/>
                    <a:pt x="232" y="280"/>
                  </a:cubicBezTo>
                  <a:cubicBezTo>
                    <a:pt x="364" y="280"/>
                    <a:pt x="364" y="280"/>
                    <a:pt x="364" y="280"/>
                  </a:cubicBezTo>
                  <a:cubicBezTo>
                    <a:pt x="394" y="280"/>
                    <a:pt x="394" y="307"/>
                    <a:pt x="394" y="307"/>
                  </a:cubicBezTo>
                  <a:lnTo>
                    <a:pt x="394" y="313"/>
                  </a:lnTo>
                  <a:close/>
                  <a:moveTo>
                    <a:pt x="394" y="205"/>
                  </a:moveTo>
                  <a:cubicBezTo>
                    <a:pt x="394" y="233"/>
                    <a:pt x="364" y="233"/>
                    <a:pt x="364" y="233"/>
                  </a:cubicBezTo>
                  <a:cubicBezTo>
                    <a:pt x="77" y="233"/>
                    <a:pt x="77" y="233"/>
                    <a:pt x="77" y="233"/>
                  </a:cubicBezTo>
                  <a:cubicBezTo>
                    <a:pt x="47" y="233"/>
                    <a:pt x="47" y="205"/>
                    <a:pt x="47" y="205"/>
                  </a:cubicBezTo>
                  <a:cubicBezTo>
                    <a:pt x="47" y="199"/>
                    <a:pt x="47" y="199"/>
                    <a:pt x="47" y="199"/>
                  </a:cubicBezTo>
                  <a:cubicBezTo>
                    <a:pt x="47" y="172"/>
                    <a:pt x="77" y="172"/>
                    <a:pt x="77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364" y="172"/>
                    <a:pt x="364" y="172"/>
                    <a:pt x="364" y="172"/>
                  </a:cubicBezTo>
                  <a:cubicBezTo>
                    <a:pt x="394" y="172"/>
                    <a:pt x="394" y="199"/>
                    <a:pt x="394" y="199"/>
                  </a:cubicBezTo>
                  <a:lnTo>
                    <a:pt x="394" y="205"/>
                  </a:lnTo>
                  <a:close/>
                  <a:moveTo>
                    <a:pt x="394" y="97"/>
                  </a:moveTo>
                  <a:cubicBezTo>
                    <a:pt x="394" y="125"/>
                    <a:pt x="364" y="125"/>
                    <a:pt x="364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47" y="125"/>
                    <a:pt x="47" y="97"/>
                    <a:pt x="47" y="97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64"/>
                    <a:pt x="77" y="64"/>
                    <a:pt x="77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94" y="64"/>
                    <a:pt x="394" y="92"/>
                    <a:pt x="394" y="92"/>
                  </a:cubicBezTo>
                  <a:lnTo>
                    <a:pt x="394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69" name="Oval 17"/>
            <p:cNvSpPr>
              <a:spLocks noChangeArrowheads="1"/>
            </p:cNvSpPr>
            <p:nvPr/>
          </p:nvSpPr>
          <p:spPr bwMode="auto">
            <a:xfrm>
              <a:off x="6546850" y="2643188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0" name="Oval 18"/>
            <p:cNvSpPr>
              <a:spLocks noChangeArrowheads="1"/>
            </p:cNvSpPr>
            <p:nvPr/>
          </p:nvSpPr>
          <p:spPr bwMode="auto">
            <a:xfrm>
              <a:off x="6546850" y="3049588"/>
              <a:ext cx="128588" cy="125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1" name="Oval 19"/>
            <p:cNvSpPr>
              <a:spLocks noChangeArrowheads="1"/>
            </p:cNvSpPr>
            <p:nvPr/>
          </p:nvSpPr>
          <p:spPr bwMode="auto">
            <a:xfrm>
              <a:off x="6546850" y="34575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372" name="Oval 20"/>
            <p:cNvSpPr>
              <a:spLocks noChangeArrowheads="1"/>
            </p:cNvSpPr>
            <p:nvPr/>
          </p:nvSpPr>
          <p:spPr bwMode="auto">
            <a:xfrm>
              <a:off x="6546850" y="3863975"/>
              <a:ext cx="128588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4" tIns="45706" rIns="91414" bIns="45706" numCol="1" anchor="t" anchorCtr="0" compatLnSpc="1">
              <a:prstTxWarp prst="textNoShape">
                <a:avLst/>
              </a:prstTxWarp>
            </a:bodyPr>
            <a:lstStyle/>
            <a:p>
              <a:pPr defTabSz="914049">
                <a:defRPr/>
              </a:pPr>
              <a:endParaRPr lang="en-US" sz="1400" kern="0" dirty="0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187" name="Rectangle 186"/>
          <p:cNvSpPr/>
          <p:nvPr/>
        </p:nvSpPr>
        <p:spPr bwMode="auto">
          <a:xfrm>
            <a:off x="836994" y="4557798"/>
            <a:ext cx="1710307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sp>
        <p:nvSpPr>
          <p:cNvPr id="188" name="Rectangle 187"/>
          <p:cNvSpPr/>
          <p:nvPr/>
        </p:nvSpPr>
        <p:spPr bwMode="auto">
          <a:xfrm>
            <a:off x="836993" y="5085682"/>
            <a:ext cx="1710308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OS</a:t>
            </a:r>
          </a:p>
        </p:txBody>
      </p:sp>
      <p:sp>
        <p:nvSpPr>
          <p:cNvPr id="189" name="Rectangle 188"/>
          <p:cNvSpPr/>
          <p:nvPr/>
        </p:nvSpPr>
        <p:spPr bwMode="auto">
          <a:xfrm>
            <a:off x="836993" y="5613564"/>
            <a:ext cx="4864091" cy="487863"/>
          </a:xfrm>
          <a:prstGeom prst="rect">
            <a:avLst/>
          </a:prstGeom>
          <a:ln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Hardware</a:t>
            </a:r>
          </a:p>
        </p:txBody>
      </p:sp>
      <p:grpSp>
        <p:nvGrpSpPr>
          <p:cNvPr id="190" name="Group 189"/>
          <p:cNvGrpSpPr/>
          <p:nvPr/>
        </p:nvGrpSpPr>
        <p:grpSpPr>
          <a:xfrm>
            <a:off x="345224" y="4557798"/>
            <a:ext cx="491767" cy="487863"/>
            <a:chOff x="5303837" y="3192462"/>
            <a:chExt cx="501628" cy="497646"/>
          </a:xfrm>
        </p:grpSpPr>
        <p:sp>
          <p:nvSpPr>
            <p:cNvPr id="191" name="Rectangle 190"/>
            <p:cNvSpPr/>
            <p:nvPr/>
          </p:nvSpPr>
          <p:spPr bwMode="auto">
            <a:xfrm>
              <a:off x="5303837" y="3192462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5434446" y="3309789"/>
              <a:ext cx="236804" cy="262982"/>
              <a:chOff x="7434263" y="-2105025"/>
              <a:chExt cx="947737" cy="1052512"/>
            </a:xfrm>
            <a:solidFill>
              <a:schemeClr val="tx2"/>
            </a:solidFill>
          </p:grpSpPr>
          <p:sp>
            <p:nvSpPr>
              <p:cNvPr id="193" name="Freeform 5"/>
              <p:cNvSpPr>
                <a:spLocks/>
              </p:cNvSpPr>
              <p:nvPr/>
            </p:nvSpPr>
            <p:spPr bwMode="auto">
              <a:xfrm>
                <a:off x="7434263" y="-1779588"/>
                <a:ext cx="423862" cy="727075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4" name="Freeform 6"/>
              <p:cNvSpPr>
                <a:spLocks/>
              </p:cNvSpPr>
              <p:nvPr/>
            </p:nvSpPr>
            <p:spPr bwMode="auto">
              <a:xfrm>
                <a:off x="7961313" y="-1779588"/>
                <a:ext cx="420687" cy="727075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95" name="Freeform 7"/>
              <p:cNvSpPr>
                <a:spLocks/>
              </p:cNvSpPr>
              <p:nvPr/>
            </p:nvSpPr>
            <p:spPr bwMode="auto">
              <a:xfrm>
                <a:off x="7489825" y="-2105025"/>
                <a:ext cx="838200" cy="476250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96" name="Group 195"/>
          <p:cNvGrpSpPr/>
          <p:nvPr/>
        </p:nvGrpSpPr>
        <p:grpSpPr>
          <a:xfrm>
            <a:off x="345223" y="5085682"/>
            <a:ext cx="491767" cy="487863"/>
            <a:chOff x="5303836" y="3730931"/>
            <a:chExt cx="501628" cy="497646"/>
          </a:xfrm>
        </p:grpSpPr>
        <p:sp>
          <p:nvSpPr>
            <p:cNvPr id="197" name="Rectangle 196"/>
            <p:cNvSpPr/>
            <p:nvPr/>
          </p:nvSpPr>
          <p:spPr bwMode="auto">
            <a:xfrm>
              <a:off x="5303836" y="3730931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4" name="Group 223"/>
            <p:cNvGrpSpPr/>
            <p:nvPr/>
          </p:nvGrpSpPr>
          <p:grpSpPr>
            <a:xfrm>
              <a:off x="5414027" y="3888749"/>
              <a:ext cx="278036" cy="219069"/>
              <a:chOff x="4962525" y="2536825"/>
              <a:chExt cx="2260600" cy="1781175"/>
            </a:xfrm>
            <a:solidFill>
              <a:schemeClr val="tx2"/>
            </a:solidFill>
          </p:grpSpPr>
          <p:sp>
            <p:nvSpPr>
              <p:cNvPr id="225" name="Freeform 11"/>
              <p:cNvSpPr>
                <a:spLocks noEditPoints="1"/>
              </p:cNvSpPr>
              <p:nvPr/>
            </p:nvSpPr>
            <p:spPr bwMode="auto">
              <a:xfrm>
                <a:off x="4962525" y="2536825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26" name="Freeform 12"/>
              <p:cNvSpPr>
                <a:spLocks/>
              </p:cNvSpPr>
              <p:nvPr/>
            </p:nvSpPr>
            <p:spPr bwMode="auto">
              <a:xfrm>
                <a:off x="5918200" y="2868613"/>
                <a:ext cx="396875" cy="766763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227" name="Group 226"/>
          <p:cNvGrpSpPr/>
          <p:nvPr/>
        </p:nvGrpSpPr>
        <p:grpSpPr>
          <a:xfrm>
            <a:off x="345224" y="5613564"/>
            <a:ext cx="491767" cy="487863"/>
            <a:chOff x="5303837" y="4269398"/>
            <a:chExt cx="501628" cy="497646"/>
          </a:xfrm>
        </p:grpSpPr>
        <p:sp>
          <p:nvSpPr>
            <p:cNvPr id="228" name="Rectangle 227"/>
            <p:cNvSpPr/>
            <p:nvPr/>
          </p:nvSpPr>
          <p:spPr bwMode="auto">
            <a:xfrm>
              <a:off x="5303837" y="4269398"/>
              <a:ext cx="501628" cy="49764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29" name="Group 228"/>
            <p:cNvGrpSpPr/>
            <p:nvPr/>
          </p:nvGrpSpPr>
          <p:grpSpPr>
            <a:xfrm>
              <a:off x="5453359" y="4399756"/>
              <a:ext cx="182844" cy="236930"/>
              <a:chOff x="5260945" y="2352669"/>
              <a:chExt cx="1663693" cy="2155821"/>
            </a:xfrm>
            <a:solidFill>
              <a:schemeClr val="tx2"/>
            </a:solidFill>
          </p:grpSpPr>
          <p:sp>
            <p:nvSpPr>
              <p:cNvPr id="230" name="Freeform 16"/>
              <p:cNvSpPr>
                <a:spLocks noEditPoints="1"/>
              </p:cNvSpPr>
              <p:nvPr/>
            </p:nvSpPr>
            <p:spPr bwMode="auto">
              <a:xfrm>
                <a:off x="5260945" y="2352669"/>
                <a:ext cx="1663693" cy="2155821"/>
              </a:xfrm>
              <a:custGeom>
                <a:avLst/>
                <a:gdLst>
                  <a:gd name="T0" fmla="*/ 0 w 441"/>
                  <a:gd name="T1" fmla="*/ 0 h 572"/>
                  <a:gd name="T2" fmla="*/ 0 w 441"/>
                  <a:gd name="T3" fmla="*/ 572 h 572"/>
                  <a:gd name="T4" fmla="*/ 441 w 441"/>
                  <a:gd name="T5" fmla="*/ 572 h 572"/>
                  <a:gd name="T6" fmla="*/ 441 w 441"/>
                  <a:gd name="T7" fmla="*/ 0 h 572"/>
                  <a:gd name="T8" fmla="*/ 0 w 441"/>
                  <a:gd name="T9" fmla="*/ 0 h 572"/>
                  <a:gd name="T10" fmla="*/ 394 w 441"/>
                  <a:gd name="T11" fmla="*/ 421 h 572"/>
                  <a:gd name="T12" fmla="*/ 364 w 441"/>
                  <a:gd name="T13" fmla="*/ 448 h 572"/>
                  <a:gd name="T14" fmla="*/ 77 w 441"/>
                  <a:gd name="T15" fmla="*/ 448 h 572"/>
                  <a:gd name="T16" fmla="*/ 47 w 441"/>
                  <a:gd name="T17" fmla="*/ 421 h 572"/>
                  <a:gd name="T18" fmla="*/ 47 w 441"/>
                  <a:gd name="T19" fmla="*/ 415 h 572"/>
                  <a:gd name="T20" fmla="*/ 77 w 441"/>
                  <a:gd name="T21" fmla="*/ 387 h 572"/>
                  <a:gd name="T22" fmla="*/ 232 w 441"/>
                  <a:gd name="T23" fmla="*/ 387 h 572"/>
                  <a:gd name="T24" fmla="*/ 364 w 441"/>
                  <a:gd name="T25" fmla="*/ 387 h 572"/>
                  <a:gd name="T26" fmla="*/ 394 w 441"/>
                  <a:gd name="T27" fmla="*/ 415 h 572"/>
                  <a:gd name="T28" fmla="*/ 394 w 441"/>
                  <a:gd name="T29" fmla="*/ 421 h 572"/>
                  <a:gd name="T30" fmla="*/ 394 w 441"/>
                  <a:gd name="T31" fmla="*/ 313 h 572"/>
                  <a:gd name="T32" fmla="*/ 364 w 441"/>
                  <a:gd name="T33" fmla="*/ 340 h 572"/>
                  <a:gd name="T34" fmla="*/ 77 w 441"/>
                  <a:gd name="T35" fmla="*/ 340 h 572"/>
                  <a:gd name="T36" fmla="*/ 47 w 441"/>
                  <a:gd name="T37" fmla="*/ 313 h 572"/>
                  <a:gd name="T38" fmla="*/ 47 w 441"/>
                  <a:gd name="T39" fmla="*/ 307 h 572"/>
                  <a:gd name="T40" fmla="*/ 77 w 441"/>
                  <a:gd name="T41" fmla="*/ 280 h 572"/>
                  <a:gd name="T42" fmla="*/ 232 w 441"/>
                  <a:gd name="T43" fmla="*/ 280 h 572"/>
                  <a:gd name="T44" fmla="*/ 364 w 441"/>
                  <a:gd name="T45" fmla="*/ 280 h 572"/>
                  <a:gd name="T46" fmla="*/ 394 w 441"/>
                  <a:gd name="T47" fmla="*/ 307 h 572"/>
                  <a:gd name="T48" fmla="*/ 394 w 441"/>
                  <a:gd name="T49" fmla="*/ 313 h 572"/>
                  <a:gd name="T50" fmla="*/ 394 w 441"/>
                  <a:gd name="T51" fmla="*/ 205 h 572"/>
                  <a:gd name="T52" fmla="*/ 364 w 441"/>
                  <a:gd name="T53" fmla="*/ 233 h 572"/>
                  <a:gd name="T54" fmla="*/ 77 w 441"/>
                  <a:gd name="T55" fmla="*/ 233 h 572"/>
                  <a:gd name="T56" fmla="*/ 47 w 441"/>
                  <a:gd name="T57" fmla="*/ 205 h 572"/>
                  <a:gd name="T58" fmla="*/ 47 w 441"/>
                  <a:gd name="T59" fmla="*/ 199 h 572"/>
                  <a:gd name="T60" fmla="*/ 77 w 441"/>
                  <a:gd name="T61" fmla="*/ 172 h 572"/>
                  <a:gd name="T62" fmla="*/ 232 w 441"/>
                  <a:gd name="T63" fmla="*/ 172 h 572"/>
                  <a:gd name="T64" fmla="*/ 364 w 441"/>
                  <a:gd name="T65" fmla="*/ 172 h 572"/>
                  <a:gd name="T66" fmla="*/ 394 w 441"/>
                  <a:gd name="T67" fmla="*/ 199 h 572"/>
                  <a:gd name="T68" fmla="*/ 394 w 441"/>
                  <a:gd name="T69" fmla="*/ 205 h 572"/>
                  <a:gd name="T70" fmla="*/ 394 w 441"/>
                  <a:gd name="T71" fmla="*/ 97 h 572"/>
                  <a:gd name="T72" fmla="*/ 364 w 441"/>
                  <a:gd name="T73" fmla="*/ 125 h 572"/>
                  <a:gd name="T74" fmla="*/ 77 w 441"/>
                  <a:gd name="T75" fmla="*/ 125 h 572"/>
                  <a:gd name="T76" fmla="*/ 47 w 441"/>
                  <a:gd name="T77" fmla="*/ 97 h 572"/>
                  <a:gd name="T78" fmla="*/ 47 w 441"/>
                  <a:gd name="T79" fmla="*/ 92 h 572"/>
                  <a:gd name="T80" fmla="*/ 77 w 441"/>
                  <a:gd name="T81" fmla="*/ 64 h 572"/>
                  <a:gd name="T82" fmla="*/ 232 w 441"/>
                  <a:gd name="T83" fmla="*/ 64 h 572"/>
                  <a:gd name="T84" fmla="*/ 364 w 441"/>
                  <a:gd name="T85" fmla="*/ 64 h 572"/>
                  <a:gd name="T86" fmla="*/ 394 w 441"/>
                  <a:gd name="T87" fmla="*/ 92 h 572"/>
                  <a:gd name="T88" fmla="*/ 394 w 441"/>
                  <a:gd name="T89" fmla="*/ 97 h 5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41" h="572">
                    <a:moveTo>
                      <a:pt x="0" y="0"/>
                    </a:moveTo>
                    <a:cubicBezTo>
                      <a:pt x="0" y="572"/>
                      <a:pt x="0" y="572"/>
                      <a:pt x="0" y="572"/>
                    </a:cubicBezTo>
                    <a:cubicBezTo>
                      <a:pt x="441" y="572"/>
                      <a:pt x="441" y="572"/>
                      <a:pt x="441" y="572"/>
                    </a:cubicBezTo>
                    <a:cubicBezTo>
                      <a:pt x="441" y="0"/>
                      <a:pt x="441" y="0"/>
                      <a:pt x="441" y="0"/>
                    </a:cubicBezTo>
                    <a:lnTo>
                      <a:pt x="0" y="0"/>
                    </a:lnTo>
                    <a:close/>
                    <a:moveTo>
                      <a:pt x="394" y="421"/>
                    </a:moveTo>
                    <a:cubicBezTo>
                      <a:pt x="394" y="448"/>
                      <a:pt x="364" y="448"/>
                      <a:pt x="364" y="448"/>
                    </a:cubicBezTo>
                    <a:cubicBezTo>
                      <a:pt x="77" y="448"/>
                      <a:pt x="77" y="448"/>
                      <a:pt x="77" y="448"/>
                    </a:cubicBezTo>
                    <a:cubicBezTo>
                      <a:pt x="47" y="448"/>
                      <a:pt x="47" y="421"/>
                      <a:pt x="47" y="421"/>
                    </a:cubicBezTo>
                    <a:cubicBezTo>
                      <a:pt x="47" y="415"/>
                      <a:pt x="47" y="415"/>
                      <a:pt x="47" y="415"/>
                    </a:cubicBezTo>
                    <a:cubicBezTo>
                      <a:pt x="47" y="387"/>
                      <a:pt x="77" y="387"/>
                      <a:pt x="77" y="387"/>
                    </a:cubicBezTo>
                    <a:cubicBezTo>
                      <a:pt x="232" y="387"/>
                      <a:pt x="232" y="387"/>
                      <a:pt x="232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94" y="387"/>
                      <a:pt x="394" y="415"/>
                      <a:pt x="394" y="415"/>
                    </a:cubicBezTo>
                    <a:lnTo>
                      <a:pt x="394" y="421"/>
                    </a:lnTo>
                    <a:close/>
                    <a:moveTo>
                      <a:pt x="394" y="313"/>
                    </a:moveTo>
                    <a:cubicBezTo>
                      <a:pt x="394" y="340"/>
                      <a:pt x="364" y="340"/>
                      <a:pt x="364" y="340"/>
                    </a:cubicBezTo>
                    <a:cubicBezTo>
                      <a:pt x="77" y="340"/>
                      <a:pt x="77" y="340"/>
                      <a:pt x="77" y="340"/>
                    </a:cubicBezTo>
                    <a:cubicBezTo>
                      <a:pt x="47" y="340"/>
                      <a:pt x="47" y="313"/>
                      <a:pt x="47" y="313"/>
                    </a:cubicBezTo>
                    <a:cubicBezTo>
                      <a:pt x="47" y="307"/>
                      <a:pt x="47" y="307"/>
                      <a:pt x="47" y="307"/>
                    </a:cubicBezTo>
                    <a:cubicBezTo>
                      <a:pt x="47" y="280"/>
                      <a:pt x="77" y="280"/>
                      <a:pt x="77" y="280"/>
                    </a:cubicBezTo>
                    <a:cubicBezTo>
                      <a:pt x="232" y="280"/>
                      <a:pt x="232" y="280"/>
                      <a:pt x="232" y="280"/>
                    </a:cubicBezTo>
                    <a:cubicBezTo>
                      <a:pt x="364" y="280"/>
                      <a:pt x="364" y="280"/>
                      <a:pt x="364" y="280"/>
                    </a:cubicBezTo>
                    <a:cubicBezTo>
                      <a:pt x="394" y="280"/>
                      <a:pt x="394" y="307"/>
                      <a:pt x="394" y="307"/>
                    </a:cubicBezTo>
                    <a:lnTo>
                      <a:pt x="394" y="313"/>
                    </a:lnTo>
                    <a:close/>
                    <a:moveTo>
                      <a:pt x="394" y="205"/>
                    </a:moveTo>
                    <a:cubicBezTo>
                      <a:pt x="394" y="233"/>
                      <a:pt x="364" y="233"/>
                      <a:pt x="364" y="233"/>
                    </a:cubicBezTo>
                    <a:cubicBezTo>
                      <a:pt x="77" y="233"/>
                      <a:pt x="77" y="233"/>
                      <a:pt x="77" y="233"/>
                    </a:cubicBezTo>
                    <a:cubicBezTo>
                      <a:pt x="47" y="233"/>
                      <a:pt x="47" y="205"/>
                      <a:pt x="47" y="205"/>
                    </a:cubicBezTo>
                    <a:cubicBezTo>
                      <a:pt x="47" y="199"/>
                      <a:pt x="47" y="199"/>
                      <a:pt x="47" y="199"/>
                    </a:cubicBezTo>
                    <a:cubicBezTo>
                      <a:pt x="47" y="172"/>
                      <a:pt x="77" y="172"/>
                      <a:pt x="77" y="172"/>
                    </a:cubicBezTo>
                    <a:cubicBezTo>
                      <a:pt x="232" y="172"/>
                      <a:pt x="232" y="172"/>
                      <a:pt x="232" y="172"/>
                    </a:cubicBezTo>
                    <a:cubicBezTo>
                      <a:pt x="364" y="172"/>
                      <a:pt x="364" y="172"/>
                      <a:pt x="364" y="172"/>
                    </a:cubicBezTo>
                    <a:cubicBezTo>
                      <a:pt x="394" y="172"/>
                      <a:pt x="394" y="199"/>
                      <a:pt x="394" y="199"/>
                    </a:cubicBezTo>
                    <a:lnTo>
                      <a:pt x="394" y="205"/>
                    </a:lnTo>
                    <a:close/>
                    <a:moveTo>
                      <a:pt x="394" y="97"/>
                    </a:moveTo>
                    <a:cubicBezTo>
                      <a:pt x="394" y="125"/>
                      <a:pt x="364" y="125"/>
                      <a:pt x="364" y="125"/>
                    </a:cubicBezTo>
                    <a:cubicBezTo>
                      <a:pt x="77" y="125"/>
                      <a:pt x="77" y="125"/>
                      <a:pt x="77" y="125"/>
                    </a:cubicBezTo>
                    <a:cubicBezTo>
                      <a:pt x="47" y="125"/>
                      <a:pt x="47" y="97"/>
                      <a:pt x="47" y="97"/>
                    </a:cubicBezTo>
                    <a:cubicBezTo>
                      <a:pt x="47" y="92"/>
                      <a:pt x="47" y="92"/>
                      <a:pt x="47" y="92"/>
                    </a:cubicBezTo>
                    <a:cubicBezTo>
                      <a:pt x="47" y="64"/>
                      <a:pt x="77" y="64"/>
                      <a:pt x="77" y="64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94" y="64"/>
                      <a:pt x="394" y="92"/>
                      <a:pt x="394" y="92"/>
                    </a:cubicBezTo>
                    <a:lnTo>
                      <a:pt x="394" y="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31" name="Oval 17"/>
              <p:cNvSpPr>
                <a:spLocks noChangeArrowheads="1"/>
              </p:cNvSpPr>
              <p:nvPr/>
            </p:nvSpPr>
            <p:spPr bwMode="auto">
              <a:xfrm>
                <a:off x="6546821" y="2643181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32" name="Oval 18"/>
              <p:cNvSpPr>
                <a:spLocks noChangeArrowheads="1"/>
              </p:cNvSpPr>
              <p:nvPr/>
            </p:nvSpPr>
            <p:spPr bwMode="auto">
              <a:xfrm>
                <a:off x="6546830" y="3049578"/>
                <a:ext cx="128587" cy="125411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33" name="Oval 19"/>
              <p:cNvSpPr>
                <a:spLocks noChangeArrowheads="1"/>
              </p:cNvSpPr>
              <p:nvPr/>
            </p:nvSpPr>
            <p:spPr bwMode="auto">
              <a:xfrm>
                <a:off x="6546839" y="3457567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34" name="Oval 20"/>
              <p:cNvSpPr>
                <a:spLocks noChangeArrowheads="1"/>
              </p:cNvSpPr>
              <p:nvPr/>
            </p:nvSpPr>
            <p:spPr bwMode="auto">
              <a:xfrm>
                <a:off x="6546848" y="3863973"/>
                <a:ext cx="128587" cy="12382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235" name="Group 234"/>
          <p:cNvGrpSpPr/>
          <p:nvPr/>
        </p:nvGrpSpPr>
        <p:grpSpPr>
          <a:xfrm>
            <a:off x="2658581" y="4552416"/>
            <a:ext cx="3042503" cy="996758"/>
            <a:chOff x="5857925" y="3188946"/>
            <a:chExt cx="3103512" cy="1016745"/>
          </a:xfrm>
        </p:grpSpPr>
        <p:sp>
          <p:nvSpPr>
            <p:cNvPr id="236" name="Rectangle 235"/>
            <p:cNvSpPr/>
            <p:nvPr/>
          </p:nvSpPr>
          <p:spPr bwMode="auto">
            <a:xfrm>
              <a:off x="5857927" y="353980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7" name="Rectangle 236"/>
            <p:cNvSpPr/>
            <p:nvPr/>
          </p:nvSpPr>
          <p:spPr bwMode="auto">
            <a:xfrm>
              <a:off x="5857925" y="3873573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8" name="Rectangle 237"/>
            <p:cNvSpPr/>
            <p:nvPr/>
          </p:nvSpPr>
          <p:spPr bwMode="auto">
            <a:xfrm>
              <a:off x="6970111" y="353632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7" name="Rectangle 246"/>
            <p:cNvSpPr/>
            <p:nvPr/>
          </p:nvSpPr>
          <p:spPr bwMode="auto">
            <a:xfrm>
              <a:off x="6970111" y="3870096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2" name="Rectangle 261"/>
            <p:cNvSpPr/>
            <p:nvPr/>
          </p:nvSpPr>
          <p:spPr bwMode="auto">
            <a:xfrm>
              <a:off x="8082295" y="353632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8" name="Rectangle 277"/>
            <p:cNvSpPr/>
            <p:nvPr/>
          </p:nvSpPr>
          <p:spPr bwMode="auto">
            <a:xfrm>
              <a:off x="8082295" y="3870095"/>
              <a:ext cx="879142" cy="332118"/>
            </a:xfrm>
            <a:prstGeom prst="rect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9" name="Group 278"/>
            <p:cNvGrpSpPr/>
            <p:nvPr/>
          </p:nvGrpSpPr>
          <p:grpSpPr>
            <a:xfrm>
              <a:off x="6198500" y="3595918"/>
              <a:ext cx="197996" cy="219885"/>
              <a:chOff x="7434267" y="-1318825"/>
              <a:chExt cx="947742" cy="1052511"/>
            </a:xfrm>
            <a:solidFill>
              <a:schemeClr val="accent1"/>
            </a:solidFill>
          </p:grpSpPr>
          <p:sp>
            <p:nvSpPr>
              <p:cNvPr id="300" name="Freeform 5"/>
              <p:cNvSpPr>
                <a:spLocks/>
              </p:cNvSpPr>
              <p:nvPr/>
            </p:nvSpPr>
            <p:spPr bwMode="auto">
              <a:xfrm>
                <a:off x="7434267" y="-993386"/>
                <a:ext cx="423860" cy="727072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1" name="Freeform 6"/>
              <p:cNvSpPr>
                <a:spLocks/>
              </p:cNvSpPr>
              <p:nvPr/>
            </p:nvSpPr>
            <p:spPr bwMode="auto">
              <a:xfrm>
                <a:off x="7961323" y="-993392"/>
                <a:ext cx="420686" cy="727078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02" name="Freeform 7"/>
              <p:cNvSpPr>
                <a:spLocks/>
              </p:cNvSpPr>
              <p:nvPr/>
            </p:nvSpPr>
            <p:spPr bwMode="auto">
              <a:xfrm>
                <a:off x="7489835" y="-1318825"/>
                <a:ext cx="838204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80" name="Group 279"/>
            <p:cNvGrpSpPr/>
            <p:nvPr/>
          </p:nvGrpSpPr>
          <p:grpSpPr>
            <a:xfrm>
              <a:off x="6169600" y="3943800"/>
              <a:ext cx="255791" cy="201540"/>
              <a:chOff x="4962525" y="3988427"/>
              <a:chExt cx="2260600" cy="1781175"/>
            </a:xfrm>
            <a:solidFill>
              <a:schemeClr val="accent1"/>
            </a:solidFill>
          </p:grpSpPr>
          <p:sp>
            <p:nvSpPr>
              <p:cNvPr id="298" name="Freeform 11"/>
              <p:cNvSpPr>
                <a:spLocks noEditPoints="1"/>
              </p:cNvSpPr>
              <p:nvPr/>
            </p:nvSpPr>
            <p:spPr bwMode="auto">
              <a:xfrm>
                <a:off x="4962525" y="398842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9" name="Freeform 12"/>
              <p:cNvSpPr>
                <a:spLocks/>
              </p:cNvSpPr>
              <p:nvPr/>
            </p:nvSpPr>
            <p:spPr bwMode="auto">
              <a:xfrm>
                <a:off x="5918197" y="432021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281" name="TextBox 280"/>
            <p:cNvSpPr txBox="1"/>
            <p:nvPr/>
          </p:nvSpPr>
          <p:spPr>
            <a:xfrm>
              <a:off x="585792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6" tIns="45706" rIns="45706" bIns="45706" rtlCol="0" anchor="ctr">
              <a:noAutofit/>
            </a:bodyPr>
            <a:lstStyle/>
            <a:p>
              <a:pPr algn="ctr" defTabSz="91404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rgbClr val="FFFFFF"/>
                  </a:solidFill>
                  <a:latin typeface="Segoe UI"/>
                </a:rPr>
                <a:t>VM</a:t>
              </a:r>
            </a:p>
          </p:txBody>
        </p:sp>
        <p:grpSp>
          <p:nvGrpSpPr>
            <p:cNvPr id="282" name="Group 281"/>
            <p:cNvGrpSpPr/>
            <p:nvPr/>
          </p:nvGrpSpPr>
          <p:grpSpPr>
            <a:xfrm>
              <a:off x="7310684" y="3592441"/>
              <a:ext cx="197995" cy="219886"/>
              <a:chOff x="7434263" y="-1335463"/>
              <a:chExt cx="947737" cy="1052514"/>
            </a:xfrm>
            <a:solidFill>
              <a:schemeClr val="accent1"/>
            </a:solidFill>
          </p:grpSpPr>
          <p:sp>
            <p:nvSpPr>
              <p:cNvPr id="295" name="Freeform 5"/>
              <p:cNvSpPr>
                <a:spLocks/>
              </p:cNvSpPr>
              <p:nvPr/>
            </p:nvSpPr>
            <p:spPr bwMode="auto">
              <a:xfrm>
                <a:off x="7434263" y="-1010025"/>
                <a:ext cx="423860" cy="727076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6" name="Freeform 6"/>
              <p:cNvSpPr>
                <a:spLocks/>
              </p:cNvSpPr>
              <p:nvPr/>
            </p:nvSpPr>
            <p:spPr bwMode="auto">
              <a:xfrm>
                <a:off x="7961314" y="-1010022"/>
                <a:ext cx="420686" cy="727073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7" name="Freeform 7"/>
              <p:cNvSpPr>
                <a:spLocks/>
              </p:cNvSpPr>
              <p:nvPr/>
            </p:nvSpPr>
            <p:spPr bwMode="auto">
              <a:xfrm>
                <a:off x="7489827" y="-1335463"/>
                <a:ext cx="838199" cy="476251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83" name="Group 282"/>
            <p:cNvGrpSpPr/>
            <p:nvPr/>
          </p:nvGrpSpPr>
          <p:grpSpPr>
            <a:xfrm>
              <a:off x="7281786" y="3940325"/>
              <a:ext cx="255791" cy="201540"/>
              <a:chOff x="4962525" y="3957709"/>
              <a:chExt cx="2260600" cy="1781175"/>
            </a:xfrm>
            <a:solidFill>
              <a:schemeClr val="accent1"/>
            </a:solidFill>
          </p:grpSpPr>
          <p:sp>
            <p:nvSpPr>
              <p:cNvPr id="293" name="Freeform 11"/>
              <p:cNvSpPr>
                <a:spLocks noEditPoints="1"/>
              </p:cNvSpPr>
              <p:nvPr/>
            </p:nvSpPr>
            <p:spPr bwMode="auto">
              <a:xfrm>
                <a:off x="4962525" y="3957709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4" name="Freeform 12"/>
              <p:cNvSpPr>
                <a:spLocks/>
              </p:cNvSpPr>
              <p:nvPr/>
            </p:nvSpPr>
            <p:spPr bwMode="auto">
              <a:xfrm>
                <a:off x="5918197" y="4289498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284" name="TextBox 283"/>
            <p:cNvSpPr txBox="1"/>
            <p:nvPr/>
          </p:nvSpPr>
          <p:spPr>
            <a:xfrm>
              <a:off x="6970111" y="3188946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6" tIns="45706" rIns="45706" bIns="45706" rtlCol="0" anchor="ctr">
              <a:noAutofit/>
            </a:bodyPr>
            <a:lstStyle/>
            <a:p>
              <a:pPr algn="ctr" defTabSz="91404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rgbClr val="FFFFFF"/>
                  </a:solidFill>
                  <a:latin typeface="Segoe UI"/>
                </a:rPr>
                <a:t>VM</a:t>
              </a:r>
            </a:p>
          </p:txBody>
        </p:sp>
        <p:grpSp>
          <p:nvGrpSpPr>
            <p:cNvPr id="285" name="Group 284"/>
            <p:cNvGrpSpPr/>
            <p:nvPr/>
          </p:nvGrpSpPr>
          <p:grpSpPr>
            <a:xfrm>
              <a:off x="8422868" y="3592442"/>
              <a:ext cx="197995" cy="219885"/>
              <a:chOff x="7434263" y="-1335457"/>
              <a:chExt cx="947737" cy="1052513"/>
            </a:xfrm>
            <a:solidFill>
              <a:schemeClr val="accent1"/>
            </a:solidFill>
          </p:grpSpPr>
          <p:sp>
            <p:nvSpPr>
              <p:cNvPr id="290" name="Freeform 5"/>
              <p:cNvSpPr>
                <a:spLocks/>
              </p:cNvSpPr>
              <p:nvPr/>
            </p:nvSpPr>
            <p:spPr bwMode="auto">
              <a:xfrm>
                <a:off x="7434263" y="-1010018"/>
                <a:ext cx="423860" cy="727074"/>
              </a:xfrm>
              <a:custGeom>
                <a:avLst/>
                <a:gdLst>
                  <a:gd name="T0" fmla="*/ 267 w 267"/>
                  <a:gd name="T1" fmla="*/ 153 h 458"/>
                  <a:gd name="T2" fmla="*/ 267 w 267"/>
                  <a:gd name="T3" fmla="*/ 458 h 458"/>
                  <a:gd name="T4" fmla="*/ 0 w 267"/>
                  <a:gd name="T5" fmla="*/ 305 h 458"/>
                  <a:gd name="T6" fmla="*/ 2 w 267"/>
                  <a:gd name="T7" fmla="*/ 0 h 458"/>
                  <a:gd name="T8" fmla="*/ 267 w 267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458">
                    <a:moveTo>
                      <a:pt x="267" y="153"/>
                    </a:moveTo>
                    <a:lnTo>
                      <a:pt x="267" y="458"/>
                    </a:lnTo>
                    <a:lnTo>
                      <a:pt x="0" y="305"/>
                    </a:lnTo>
                    <a:lnTo>
                      <a:pt x="2" y="0"/>
                    </a:lnTo>
                    <a:lnTo>
                      <a:pt x="267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1" name="Freeform 6"/>
              <p:cNvSpPr>
                <a:spLocks/>
              </p:cNvSpPr>
              <p:nvPr/>
            </p:nvSpPr>
            <p:spPr bwMode="auto">
              <a:xfrm>
                <a:off x="7961314" y="-1010018"/>
                <a:ext cx="420686" cy="727074"/>
              </a:xfrm>
              <a:custGeom>
                <a:avLst/>
                <a:gdLst>
                  <a:gd name="T0" fmla="*/ 0 w 265"/>
                  <a:gd name="T1" fmla="*/ 153 h 458"/>
                  <a:gd name="T2" fmla="*/ 0 w 265"/>
                  <a:gd name="T3" fmla="*/ 458 h 458"/>
                  <a:gd name="T4" fmla="*/ 265 w 265"/>
                  <a:gd name="T5" fmla="*/ 305 h 458"/>
                  <a:gd name="T6" fmla="*/ 265 w 265"/>
                  <a:gd name="T7" fmla="*/ 0 h 458"/>
                  <a:gd name="T8" fmla="*/ 0 w 265"/>
                  <a:gd name="T9" fmla="*/ 153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458">
                    <a:moveTo>
                      <a:pt x="0" y="153"/>
                    </a:moveTo>
                    <a:lnTo>
                      <a:pt x="0" y="458"/>
                    </a:lnTo>
                    <a:lnTo>
                      <a:pt x="265" y="305"/>
                    </a:lnTo>
                    <a:lnTo>
                      <a:pt x="265" y="0"/>
                    </a:lnTo>
                    <a:lnTo>
                      <a:pt x="0" y="1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92" name="Freeform 7"/>
              <p:cNvSpPr>
                <a:spLocks/>
              </p:cNvSpPr>
              <p:nvPr/>
            </p:nvSpPr>
            <p:spPr bwMode="auto">
              <a:xfrm>
                <a:off x="7489827" y="-1335457"/>
                <a:ext cx="838199" cy="476252"/>
              </a:xfrm>
              <a:custGeom>
                <a:avLst/>
                <a:gdLst>
                  <a:gd name="T0" fmla="*/ 266 w 528"/>
                  <a:gd name="T1" fmla="*/ 300 h 300"/>
                  <a:gd name="T2" fmla="*/ 0 w 528"/>
                  <a:gd name="T3" fmla="*/ 148 h 300"/>
                  <a:gd name="T4" fmla="*/ 263 w 528"/>
                  <a:gd name="T5" fmla="*/ 0 h 300"/>
                  <a:gd name="T6" fmla="*/ 528 w 528"/>
                  <a:gd name="T7" fmla="*/ 148 h 300"/>
                  <a:gd name="T8" fmla="*/ 266 w 528"/>
                  <a:gd name="T9" fmla="*/ 30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8" h="300">
                    <a:moveTo>
                      <a:pt x="266" y="300"/>
                    </a:moveTo>
                    <a:lnTo>
                      <a:pt x="0" y="148"/>
                    </a:lnTo>
                    <a:lnTo>
                      <a:pt x="263" y="0"/>
                    </a:lnTo>
                    <a:lnTo>
                      <a:pt x="528" y="148"/>
                    </a:lnTo>
                    <a:lnTo>
                      <a:pt x="266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286" name="Group 285"/>
            <p:cNvGrpSpPr/>
            <p:nvPr/>
          </p:nvGrpSpPr>
          <p:grpSpPr>
            <a:xfrm>
              <a:off x="8393970" y="3940325"/>
              <a:ext cx="255791" cy="201540"/>
              <a:chOff x="4962525" y="3957717"/>
              <a:chExt cx="2260600" cy="1781175"/>
            </a:xfrm>
            <a:solidFill>
              <a:schemeClr val="accent1"/>
            </a:solidFill>
          </p:grpSpPr>
          <p:sp>
            <p:nvSpPr>
              <p:cNvPr id="288" name="Freeform 11"/>
              <p:cNvSpPr>
                <a:spLocks noEditPoints="1"/>
              </p:cNvSpPr>
              <p:nvPr/>
            </p:nvSpPr>
            <p:spPr bwMode="auto">
              <a:xfrm>
                <a:off x="4962525" y="3957717"/>
                <a:ext cx="2260600" cy="1781175"/>
              </a:xfrm>
              <a:custGeom>
                <a:avLst/>
                <a:gdLst>
                  <a:gd name="T0" fmla="*/ 130 w 600"/>
                  <a:gd name="T1" fmla="*/ 461 h 472"/>
                  <a:gd name="T2" fmla="*/ 470 w 600"/>
                  <a:gd name="T3" fmla="*/ 461 h 472"/>
                  <a:gd name="T4" fmla="*/ 470 w 600"/>
                  <a:gd name="T5" fmla="*/ 472 h 472"/>
                  <a:gd name="T6" fmla="*/ 130 w 600"/>
                  <a:gd name="T7" fmla="*/ 472 h 472"/>
                  <a:gd name="T8" fmla="*/ 130 w 600"/>
                  <a:gd name="T9" fmla="*/ 461 h 472"/>
                  <a:gd name="T10" fmla="*/ 32 w 600"/>
                  <a:gd name="T11" fmla="*/ 35 h 472"/>
                  <a:gd name="T12" fmla="*/ 32 w 600"/>
                  <a:gd name="T13" fmla="*/ 345 h 472"/>
                  <a:gd name="T14" fmla="*/ 232 w 600"/>
                  <a:gd name="T15" fmla="*/ 345 h 472"/>
                  <a:gd name="T16" fmla="*/ 365 w 600"/>
                  <a:gd name="T17" fmla="*/ 345 h 472"/>
                  <a:gd name="T18" fmla="*/ 572 w 600"/>
                  <a:gd name="T19" fmla="*/ 345 h 472"/>
                  <a:gd name="T20" fmla="*/ 572 w 600"/>
                  <a:gd name="T21" fmla="*/ 35 h 472"/>
                  <a:gd name="T22" fmla="*/ 32 w 600"/>
                  <a:gd name="T23" fmla="*/ 35 h 472"/>
                  <a:gd name="T24" fmla="*/ 300 w 600"/>
                  <a:gd name="T25" fmla="*/ 8 h 472"/>
                  <a:gd name="T26" fmla="*/ 292 w 600"/>
                  <a:gd name="T27" fmla="*/ 16 h 472"/>
                  <a:gd name="T28" fmla="*/ 300 w 600"/>
                  <a:gd name="T29" fmla="*/ 24 h 472"/>
                  <a:gd name="T30" fmla="*/ 309 w 600"/>
                  <a:gd name="T31" fmla="*/ 16 h 472"/>
                  <a:gd name="T32" fmla="*/ 300 w 600"/>
                  <a:gd name="T33" fmla="*/ 8 h 472"/>
                  <a:gd name="T34" fmla="*/ 32 w 600"/>
                  <a:gd name="T35" fmla="*/ 0 h 472"/>
                  <a:gd name="T36" fmla="*/ 565 w 600"/>
                  <a:gd name="T37" fmla="*/ 0 h 472"/>
                  <a:gd name="T38" fmla="*/ 600 w 600"/>
                  <a:gd name="T39" fmla="*/ 35 h 472"/>
                  <a:gd name="T40" fmla="*/ 600 w 600"/>
                  <a:gd name="T41" fmla="*/ 344 h 472"/>
                  <a:gd name="T42" fmla="*/ 565 w 600"/>
                  <a:gd name="T43" fmla="*/ 383 h 472"/>
                  <a:gd name="T44" fmla="*/ 389 w 600"/>
                  <a:gd name="T45" fmla="*/ 383 h 472"/>
                  <a:gd name="T46" fmla="*/ 365 w 600"/>
                  <a:gd name="T47" fmla="*/ 383 h 472"/>
                  <a:gd name="T48" fmla="*/ 365 w 600"/>
                  <a:gd name="T49" fmla="*/ 406 h 472"/>
                  <a:gd name="T50" fmla="*/ 365 w 600"/>
                  <a:gd name="T51" fmla="*/ 422 h 472"/>
                  <a:gd name="T52" fmla="*/ 442 w 600"/>
                  <a:gd name="T53" fmla="*/ 422 h 472"/>
                  <a:gd name="T54" fmla="*/ 470 w 600"/>
                  <a:gd name="T55" fmla="*/ 461 h 472"/>
                  <a:gd name="T56" fmla="*/ 130 w 600"/>
                  <a:gd name="T57" fmla="*/ 461 h 472"/>
                  <a:gd name="T58" fmla="*/ 158 w 600"/>
                  <a:gd name="T59" fmla="*/ 422 h 472"/>
                  <a:gd name="T60" fmla="*/ 232 w 600"/>
                  <a:gd name="T61" fmla="*/ 422 h 472"/>
                  <a:gd name="T62" fmla="*/ 232 w 600"/>
                  <a:gd name="T63" fmla="*/ 406 h 472"/>
                  <a:gd name="T64" fmla="*/ 232 w 600"/>
                  <a:gd name="T65" fmla="*/ 383 h 472"/>
                  <a:gd name="T66" fmla="*/ 205 w 600"/>
                  <a:gd name="T67" fmla="*/ 383 h 472"/>
                  <a:gd name="T68" fmla="*/ 32 w 600"/>
                  <a:gd name="T69" fmla="*/ 383 h 472"/>
                  <a:gd name="T70" fmla="*/ 0 w 600"/>
                  <a:gd name="T71" fmla="*/ 344 h 472"/>
                  <a:gd name="T72" fmla="*/ 0 w 600"/>
                  <a:gd name="T73" fmla="*/ 35 h 472"/>
                  <a:gd name="T74" fmla="*/ 32 w 600"/>
                  <a:gd name="T75" fmla="*/ 0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00" h="472">
                    <a:moveTo>
                      <a:pt x="130" y="461"/>
                    </a:moveTo>
                    <a:cubicBezTo>
                      <a:pt x="470" y="461"/>
                      <a:pt x="470" y="461"/>
                      <a:pt x="470" y="461"/>
                    </a:cubicBezTo>
                    <a:cubicBezTo>
                      <a:pt x="470" y="472"/>
                      <a:pt x="470" y="472"/>
                      <a:pt x="470" y="472"/>
                    </a:cubicBezTo>
                    <a:cubicBezTo>
                      <a:pt x="130" y="472"/>
                      <a:pt x="130" y="472"/>
                      <a:pt x="130" y="472"/>
                    </a:cubicBezTo>
                    <a:cubicBezTo>
                      <a:pt x="130" y="461"/>
                      <a:pt x="130" y="461"/>
                      <a:pt x="130" y="461"/>
                    </a:cubicBezTo>
                    <a:close/>
                    <a:moveTo>
                      <a:pt x="32" y="35"/>
                    </a:moveTo>
                    <a:cubicBezTo>
                      <a:pt x="32" y="345"/>
                      <a:pt x="32" y="345"/>
                      <a:pt x="32" y="345"/>
                    </a:cubicBezTo>
                    <a:cubicBezTo>
                      <a:pt x="232" y="345"/>
                      <a:pt x="232" y="345"/>
                      <a:pt x="232" y="345"/>
                    </a:cubicBezTo>
                    <a:cubicBezTo>
                      <a:pt x="365" y="345"/>
                      <a:pt x="365" y="345"/>
                      <a:pt x="365" y="345"/>
                    </a:cubicBezTo>
                    <a:cubicBezTo>
                      <a:pt x="572" y="345"/>
                      <a:pt x="572" y="345"/>
                      <a:pt x="572" y="345"/>
                    </a:cubicBezTo>
                    <a:cubicBezTo>
                      <a:pt x="572" y="35"/>
                      <a:pt x="572" y="35"/>
                      <a:pt x="572" y="35"/>
                    </a:cubicBezTo>
                    <a:cubicBezTo>
                      <a:pt x="32" y="35"/>
                      <a:pt x="32" y="35"/>
                      <a:pt x="32" y="35"/>
                    </a:cubicBezTo>
                    <a:close/>
                    <a:moveTo>
                      <a:pt x="300" y="8"/>
                    </a:moveTo>
                    <a:cubicBezTo>
                      <a:pt x="295" y="8"/>
                      <a:pt x="292" y="12"/>
                      <a:pt x="292" y="16"/>
                    </a:cubicBezTo>
                    <a:cubicBezTo>
                      <a:pt x="292" y="20"/>
                      <a:pt x="295" y="24"/>
                      <a:pt x="300" y="24"/>
                    </a:cubicBezTo>
                    <a:cubicBezTo>
                      <a:pt x="305" y="24"/>
                      <a:pt x="309" y="20"/>
                      <a:pt x="309" y="16"/>
                    </a:cubicBezTo>
                    <a:cubicBezTo>
                      <a:pt x="309" y="12"/>
                      <a:pt x="305" y="8"/>
                      <a:pt x="300" y="8"/>
                    </a:cubicBezTo>
                    <a:close/>
                    <a:moveTo>
                      <a:pt x="32" y="0"/>
                    </a:moveTo>
                    <a:cubicBezTo>
                      <a:pt x="565" y="0"/>
                      <a:pt x="565" y="0"/>
                      <a:pt x="565" y="0"/>
                    </a:cubicBezTo>
                    <a:cubicBezTo>
                      <a:pt x="586" y="0"/>
                      <a:pt x="600" y="16"/>
                      <a:pt x="600" y="35"/>
                    </a:cubicBezTo>
                    <a:cubicBezTo>
                      <a:pt x="600" y="344"/>
                      <a:pt x="600" y="344"/>
                      <a:pt x="600" y="344"/>
                    </a:cubicBezTo>
                    <a:cubicBezTo>
                      <a:pt x="600" y="364"/>
                      <a:pt x="586" y="383"/>
                      <a:pt x="565" y="383"/>
                    </a:cubicBezTo>
                    <a:cubicBezTo>
                      <a:pt x="498" y="383"/>
                      <a:pt x="440" y="383"/>
                      <a:pt x="389" y="383"/>
                    </a:cubicBezTo>
                    <a:cubicBezTo>
                      <a:pt x="365" y="383"/>
                      <a:pt x="365" y="383"/>
                      <a:pt x="365" y="383"/>
                    </a:cubicBezTo>
                    <a:cubicBezTo>
                      <a:pt x="365" y="406"/>
                      <a:pt x="365" y="406"/>
                      <a:pt x="365" y="406"/>
                    </a:cubicBezTo>
                    <a:cubicBezTo>
                      <a:pt x="365" y="422"/>
                      <a:pt x="365" y="422"/>
                      <a:pt x="365" y="422"/>
                    </a:cubicBezTo>
                    <a:cubicBezTo>
                      <a:pt x="442" y="422"/>
                      <a:pt x="442" y="422"/>
                      <a:pt x="442" y="422"/>
                    </a:cubicBezTo>
                    <a:cubicBezTo>
                      <a:pt x="470" y="461"/>
                      <a:pt x="470" y="461"/>
                      <a:pt x="470" y="461"/>
                    </a:cubicBez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58" y="422"/>
                      <a:pt x="158" y="422"/>
                      <a:pt x="158" y="422"/>
                    </a:cubicBezTo>
                    <a:cubicBezTo>
                      <a:pt x="232" y="422"/>
                      <a:pt x="232" y="422"/>
                      <a:pt x="232" y="422"/>
                    </a:cubicBezTo>
                    <a:cubicBezTo>
                      <a:pt x="232" y="406"/>
                      <a:pt x="232" y="406"/>
                      <a:pt x="232" y="406"/>
                    </a:cubicBezTo>
                    <a:cubicBezTo>
                      <a:pt x="232" y="383"/>
                      <a:pt x="232" y="383"/>
                      <a:pt x="232" y="383"/>
                    </a:cubicBezTo>
                    <a:cubicBezTo>
                      <a:pt x="205" y="383"/>
                      <a:pt x="205" y="383"/>
                      <a:pt x="205" y="383"/>
                    </a:cubicBezTo>
                    <a:cubicBezTo>
                      <a:pt x="32" y="383"/>
                      <a:pt x="32" y="383"/>
                      <a:pt x="32" y="383"/>
                    </a:cubicBezTo>
                    <a:cubicBezTo>
                      <a:pt x="14" y="383"/>
                      <a:pt x="0" y="364"/>
                      <a:pt x="0" y="34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4" y="0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289" name="Freeform 12"/>
              <p:cNvSpPr>
                <a:spLocks/>
              </p:cNvSpPr>
              <p:nvPr/>
            </p:nvSpPr>
            <p:spPr bwMode="auto">
              <a:xfrm>
                <a:off x="5918197" y="4289507"/>
                <a:ext cx="396874" cy="766761"/>
              </a:xfrm>
              <a:custGeom>
                <a:avLst/>
                <a:gdLst>
                  <a:gd name="T0" fmla="*/ 0 w 250"/>
                  <a:gd name="T1" fmla="*/ 0 h 483"/>
                  <a:gd name="T2" fmla="*/ 250 w 250"/>
                  <a:gd name="T3" fmla="*/ 269 h 483"/>
                  <a:gd name="T4" fmla="*/ 152 w 250"/>
                  <a:gd name="T5" fmla="*/ 295 h 483"/>
                  <a:gd name="T6" fmla="*/ 221 w 250"/>
                  <a:gd name="T7" fmla="*/ 459 h 483"/>
                  <a:gd name="T8" fmla="*/ 162 w 250"/>
                  <a:gd name="T9" fmla="*/ 483 h 483"/>
                  <a:gd name="T10" fmla="*/ 93 w 250"/>
                  <a:gd name="T11" fmla="*/ 316 h 483"/>
                  <a:gd name="T12" fmla="*/ 0 w 250"/>
                  <a:gd name="T13" fmla="*/ 373 h 483"/>
                  <a:gd name="T14" fmla="*/ 0 w 250"/>
                  <a:gd name="T15" fmla="*/ 0 h 483"/>
                  <a:gd name="T16" fmla="*/ 0 w 250"/>
                  <a:gd name="T1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0" h="483">
                    <a:moveTo>
                      <a:pt x="0" y="0"/>
                    </a:moveTo>
                    <a:lnTo>
                      <a:pt x="250" y="269"/>
                    </a:lnTo>
                    <a:lnTo>
                      <a:pt x="152" y="295"/>
                    </a:lnTo>
                    <a:lnTo>
                      <a:pt x="221" y="459"/>
                    </a:lnTo>
                    <a:lnTo>
                      <a:pt x="162" y="483"/>
                    </a:lnTo>
                    <a:lnTo>
                      <a:pt x="93" y="316"/>
                    </a:lnTo>
                    <a:lnTo>
                      <a:pt x="0" y="37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14" tIns="45706" rIns="91414" bIns="45706" numCol="1" anchor="t" anchorCtr="0" compatLnSpc="1">
                <a:prstTxWarp prst="textNoShape">
                  <a:avLst/>
                </a:prstTxWarp>
              </a:bodyPr>
              <a:lstStyle/>
              <a:p>
                <a:pPr defTabSz="914049">
                  <a:defRPr/>
                </a:pPr>
                <a:endParaRPr lang="en-US" sz="1400" kern="0" dirty="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sp>
          <p:nvSpPr>
            <p:cNvPr id="287" name="TextBox 286"/>
            <p:cNvSpPr txBox="1"/>
            <p:nvPr/>
          </p:nvSpPr>
          <p:spPr>
            <a:xfrm>
              <a:off x="8082295" y="3188947"/>
              <a:ext cx="879142" cy="347472"/>
            </a:xfrm>
            <a:prstGeom prst="rect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06" tIns="45706" rIns="45706" bIns="45706" rtlCol="0" anchor="ctr">
              <a:noAutofit/>
            </a:bodyPr>
            <a:lstStyle/>
            <a:p>
              <a:pPr algn="ctr" defTabSz="914049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100" b="1" kern="0" dirty="0">
                  <a:solidFill>
                    <a:srgbClr val="FFFFFF"/>
                  </a:solidFill>
                  <a:latin typeface="Segoe UI"/>
                </a:rPr>
                <a:t>VM</a:t>
              </a:r>
            </a:p>
          </p:txBody>
        </p:sp>
      </p:grpSp>
      <p:pic>
        <p:nvPicPr>
          <p:cNvPr id="303" name="Picture 302">
            <a:extLst>
              <a:ext uri="{FF2B5EF4-FFF2-40B4-BE49-F238E27FC236}">
                <a16:creationId xmlns:a16="http://schemas.microsoft.com/office/drawing/2014/main" id="{EA7C277B-F7BD-4057-89F0-3C576F03C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74" y="105764"/>
            <a:ext cx="1319514" cy="4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6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7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  <p:bldP spid="126" grpId="0"/>
      <p:bldP spid="223" grpId="0"/>
      <p:bldP spid="277" grpId="0"/>
      <p:bldP spid="328" grpId="0" animBg="1"/>
      <p:bldP spid="329" grpId="0" animBg="1"/>
      <p:bldP spid="330" grpId="0" animBg="1"/>
      <p:bldP spid="337" grpId="0" animBg="1"/>
      <p:bldP spid="362" grpId="0" animBg="1"/>
      <p:bldP spid="366" grpId="0" animBg="1"/>
      <p:bldP spid="187" grpId="0" animBg="1"/>
      <p:bldP spid="188" grpId="0" animBg="1"/>
      <p:bldP spid="18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7"/>
          <p:cNvSpPr/>
          <p:nvPr/>
        </p:nvSpPr>
        <p:spPr bwMode="auto">
          <a:xfrm>
            <a:off x="7921844" y="1737215"/>
            <a:ext cx="2993641" cy="4355793"/>
          </a:xfrm>
          <a:prstGeom prst="roundRect">
            <a:avLst>
              <a:gd name="adj" fmla="val 2213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Virtual Machine</a:t>
            </a:r>
            <a:br>
              <a:rPr lang="en-US" sz="2353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568" i="1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Specifically Optimized To Run a Container</a:t>
            </a:r>
            <a:endParaRPr lang="en-US" sz="2353" i="1" kern="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649" y="241925"/>
            <a:ext cx="11655840" cy="899537"/>
          </a:xfrm>
        </p:spPr>
        <p:txBody>
          <a:bodyPr/>
          <a:lstStyle/>
          <a:p>
            <a:r>
              <a:rPr lang="en-US" sz="3200" dirty="0"/>
              <a:t>Windows Containers – It’s All About User Mode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280677" y="1663487"/>
            <a:ext cx="3999168" cy="3606190"/>
          </a:xfrm>
          <a:prstGeom prst="rect">
            <a:avLst/>
          </a:prstGeom>
          <a:ln>
            <a:solidFill>
              <a:schemeClr val="tx2">
                <a:alpha val="5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96386">
              <a:defRPr/>
            </a:pPr>
            <a:r>
              <a:rPr lang="en-US" sz="1765" kern="0" dirty="0">
                <a:solidFill>
                  <a:schemeClr val="bg1"/>
                </a:solidFill>
              </a:rPr>
              <a:t>Host User Mode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3349754" y="2483338"/>
            <a:ext cx="1788997" cy="26555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kern="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Container Management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1278921" y="5322914"/>
            <a:ext cx="6570235" cy="7700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499157" y="4205515"/>
            <a:ext cx="1495204" cy="82172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Compute Services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499159" y="3272184"/>
            <a:ext cx="1495203" cy="82172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Docker Engine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5312830" y="3560977"/>
            <a:ext cx="2536325" cy="1705582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385519" y="4372181"/>
            <a:ext cx="1150101" cy="82172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System Processes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629490" y="4372181"/>
            <a:ext cx="1144963" cy="82172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 Process(es)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401946" y="2186401"/>
            <a:ext cx="1788997" cy="29524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765" kern="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System Processes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1536756" y="2894015"/>
            <a:ext cx="1495203" cy="59761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Session Manager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1536755" y="3653951"/>
            <a:ext cx="1495203" cy="56436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Local Security Authority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1547067" y="4375669"/>
            <a:ext cx="1495203" cy="57701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Etc…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8049469" y="3007150"/>
            <a:ext cx="2716612" cy="303026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Hyper-V Container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8123592" y="5319243"/>
            <a:ext cx="2547721" cy="6410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Kernel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8134987" y="3560977"/>
            <a:ext cx="2536325" cy="17055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Windows Server Container</a:t>
            </a:r>
          </a:p>
        </p:txBody>
      </p:sp>
      <p:sp>
        <p:nvSpPr>
          <p:cNvPr id="54" name="Rectangle 53"/>
          <p:cNvSpPr/>
          <p:nvPr/>
        </p:nvSpPr>
        <p:spPr bwMode="auto">
          <a:xfrm>
            <a:off x="8207676" y="4372181"/>
            <a:ext cx="1150101" cy="82172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System Processes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9451647" y="4372181"/>
            <a:ext cx="1144963" cy="82172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kern="0" dirty="0">
                <a:solidFill>
                  <a:schemeClr val="tx2"/>
                </a:solidFill>
              </a:rPr>
              <a:t>Application Process(es)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853705-B9CA-4786-B31C-DF35D17A0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74" y="105764"/>
            <a:ext cx="1319514" cy="49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0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6" grpId="0" animBg="1"/>
      <p:bldP spid="4" grpId="0" animBg="1"/>
      <p:bldP spid="3" grpId="0" animBg="1"/>
      <p:bldP spid="5" grpId="0" animBg="1"/>
      <p:bldP spid="6" grpId="0" animBg="1"/>
      <p:bldP spid="7" grpId="0" animBg="1"/>
      <p:bldP spid="10" grpId="0" animBg="1"/>
      <p:bldP spid="11" grpId="0" animBg="1"/>
      <p:bldP spid="23" grpId="0" animBg="1"/>
      <p:bldP spid="24" grpId="0" animBg="1"/>
      <p:bldP spid="25" grpId="0" animBg="1"/>
      <p:bldP spid="27" grpId="0" animBg="1"/>
      <p:bldP spid="40" grpId="0" animBg="1"/>
      <p:bldP spid="41" grpId="0" animBg="1"/>
      <p:bldP spid="53" grpId="0" animBg="1"/>
      <p:bldP spid="54" grpId="0" animBg="1"/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D3CE441-4C11-47AF-81E4-FD90CAA43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C39DBC-6924-4D05-BDBF-EDFDFF750EDE}"/>
              </a:ext>
            </a:extLst>
          </p:cNvPr>
          <p:cNvSpPr txBox="1"/>
          <p:nvPr/>
        </p:nvSpPr>
        <p:spPr>
          <a:xfrm>
            <a:off x="292392" y="3441002"/>
            <a:ext cx="5059551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Server 2016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6F1861-8145-430E-9EF2-6B3A28C7716B}"/>
              </a:ext>
            </a:extLst>
          </p:cNvPr>
          <p:cNvSpPr txBox="1"/>
          <p:nvPr/>
        </p:nvSpPr>
        <p:spPr>
          <a:xfrm>
            <a:off x="6910046" y="3441002"/>
            <a:ext cx="2688261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Windows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C4D0A-2D54-4FD4-8257-31869EF71918}"/>
              </a:ext>
            </a:extLst>
          </p:cNvPr>
          <p:cNvSpPr txBox="1"/>
          <p:nvPr/>
        </p:nvSpPr>
        <p:spPr>
          <a:xfrm rot="16200000">
            <a:off x="-365921" y="2085321"/>
            <a:ext cx="1901404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Windows Server Container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93E70C-DBD0-4830-AADC-B1CD0E9861E7}"/>
              </a:ext>
            </a:extLst>
          </p:cNvPr>
          <p:cNvSpPr txBox="1"/>
          <p:nvPr/>
        </p:nvSpPr>
        <p:spPr>
          <a:xfrm>
            <a:off x="1234440" y="4076813"/>
            <a:ext cx="7406639" cy="5232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Hyper-V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F2A1A1-D36D-417B-9B20-DCC68E9F84F2}"/>
              </a:ext>
            </a:extLst>
          </p:cNvPr>
          <p:cNvSpPr txBox="1"/>
          <p:nvPr/>
        </p:nvSpPr>
        <p:spPr>
          <a:xfrm>
            <a:off x="6910047" y="2899992"/>
            <a:ext cx="268826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Hyper-V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43E7E-10F0-4395-B697-578D3B1B5019}"/>
              </a:ext>
            </a:extLst>
          </p:cNvPr>
          <p:cNvSpPr txBox="1"/>
          <p:nvPr/>
        </p:nvSpPr>
        <p:spPr>
          <a:xfrm>
            <a:off x="91440" y="4706525"/>
            <a:ext cx="1194054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Physical / Azure / Azure 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034BE4-0FC7-41EE-A40C-C095E20D9DCC}"/>
              </a:ext>
            </a:extLst>
          </p:cNvPr>
          <p:cNvSpPr txBox="1"/>
          <p:nvPr/>
        </p:nvSpPr>
        <p:spPr>
          <a:xfrm rot="16200000">
            <a:off x="2966982" y="1872611"/>
            <a:ext cx="1400536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Hyper-V Container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2498AF-BECD-4A4A-81B3-B6DC5D3541F3}"/>
              </a:ext>
            </a:extLst>
          </p:cNvPr>
          <p:cNvSpPr txBox="1"/>
          <p:nvPr/>
        </p:nvSpPr>
        <p:spPr>
          <a:xfrm rot="16200000">
            <a:off x="930277" y="2193042"/>
            <a:ext cx="19014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Container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E41841-EF49-4D90-8062-82A0A135690A}"/>
              </a:ext>
            </a:extLst>
          </p:cNvPr>
          <p:cNvSpPr txBox="1"/>
          <p:nvPr/>
        </p:nvSpPr>
        <p:spPr>
          <a:xfrm>
            <a:off x="2701341" y="2910727"/>
            <a:ext cx="2650602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Hyper-V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B478DA-B0A9-45D9-80AB-C4BC923AA05F}"/>
              </a:ext>
            </a:extLst>
          </p:cNvPr>
          <p:cNvSpPr txBox="1"/>
          <p:nvPr/>
        </p:nvSpPr>
        <p:spPr>
          <a:xfrm rot="16200000">
            <a:off x="310544" y="2085321"/>
            <a:ext cx="1901404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Windows Server Container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19D71D-A4CC-4D07-A51C-E2775E967C8E}"/>
              </a:ext>
            </a:extLst>
          </p:cNvPr>
          <p:cNvSpPr txBox="1"/>
          <p:nvPr/>
        </p:nvSpPr>
        <p:spPr>
          <a:xfrm rot="16200000">
            <a:off x="2302092" y="1872611"/>
            <a:ext cx="1400536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Hyper-V Container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CE3B97-DC57-49DE-85BA-0186CACDA611}"/>
              </a:ext>
            </a:extLst>
          </p:cNvPr>
          <p:cNvSpPr txBox="1"/>
          <p:nvPr/>
        </p:nvSpPr>
        <p:spPr>
          <a:xfrm rot="16200000">
            <a:off x="1432069" y="2193042"/>
            <a:ext cx="1901405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Container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5F4993-A3A0-42B4-94D0-AF1FC5B0361F}"/>
              </a:ext>
            </a:extLst>
          </p:cNvPr>
          <p:cNvGrpSpPr/>
          <p:nvPr/>
        </p:nvGrpSpPr>
        <p:grpSpPr>
          <a:xfrm>
            <a:off x="4009460" y="1464728"/>
            <a:ext cx="1342484" cy="1400538"/>
            <a:chOff x="4009460" y="2233630"/>
            <a:chExt cx="1342484" cy="140053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1E8444-132D-45FE-B390-5D9A4C7E4D18}"/>
                </a:ext>
              </a:extLst>
            </p:cNvPr>
            <p:cNvSpPr txBox="1"/>
            <p:nvPr/>
          </p:nvSpPr>
          <p:spPr>
            <a:xfrm rot="16200000">
              <a:off x="3632357" y="2610734"/>
              <a:ext cx="1400537" cy="6463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Linux Container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51B036-839E-4792-8CCB-1B16AB2D3287}"/>
                </a:ext>
              </a:extLst>
            </p:cNvPr>
            <p:cNvSpPr txBox="1"/>
            <p:nvPr/>
          </p:nvSpPr>
          <p:spPr>
            <a:xfrm rot="16200000">
              <a:off x="4334297" y="2604946"/>
              <a:ext cx="1388963" cy="64633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Linux Container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9DC59B9-1174-450B-BC19-02DABF6EF5BB}"/>
              </a:ext>
            </a:extLst>
          </p:cNvPr>
          <p:cNvSpPr txBox="1"/>
          <p:nvPr/>
        </p:nvSpPr>
        <p:spPr>
          <a:xfrm rot="16200000">
            <a:off x="6490250" y="1854821"/>
            <a:ext cx="1400536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Hyper-V Container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9D8864-A343-4572-95C1-2600FB3F536E}"/>
              </a:ext>
            </a:extLst>
          </p:cNvPr>
          <p:cNvSpPr txBox="1"/>
          <p:nvPr/>
        </p:nvSpPr>
        <p:spPr>
          <a:xfrm rot="16200000">
            <a:off x="7155140" y="1854820"/>
            <a:ext cx="1400536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Hyper-V Container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52452F-873B-4523-BD6A-6FA68E21BA8D}"/>
              </a:ext>
            </a:extLst>
          </p:cNvPr>
          <p:cNvSpPr txBox="1"/>
          <p:nvPr/>
        </p:nvSpPr>
        <p:spPr>
          <a:xfrm rot="16200000">
            <a:off x="8565365" y="1816863"/>
            <a:ext cx="1400537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Container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FCC593-39E0-41BA-9FFA-EB58D4785FAF}"/>
              </a:ext>
            </a:extLst>
          </p:cNvPr>
          <p:cNvSpPr txBox="1"/>
          <p:nvPr/>
        </p:nvSpPr>
        <p:spPr>
          <a:xfrm rot="16200000">
            <a:off x="7841723" y="1825220"/>
            <a:ext cx="1400537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Container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911223-09EF-4B71-8FBD-E4BCB9A0EDAD}"/>
              </a:ext>
            </a:extLst>
          </p:cNvPr>
          <p:cNvSpPr txBox="1"/>
          <p:nvPr/>
        </p:nvSpPr>
        <p:spPr>
          <a:xfrm>
            <a:off x="9815293" y="3441002"/>
            <a:ext cx="2098260" cy="52322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Linux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9DCF74-FE04-4015-AEDC-269015AD56AF}"/>
              </a:ext>
            </a:extLst>
          </p:cNvPr>
          <p:cNvSpPr txBox="1"/>
          <p:nvPr/>
        </p:nvSpPr>
        <p:spPr>
          <a:xfrm rot="16200000">
            <a:off x="9449044" y="2334044"/>
            <a:ext cx="1400537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Container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FF60EF-B5D7-4FF5-BB69-169A76369D58}"/>
              </a:ext>
            </a:extLst>
          </p:cNvPr>
          <p:cNvSpPr txBox="1"/>
          <p:nvPr/>
        </p:nvSpPr>
        <p:spPr>
          <a:xfrm rot="16200000">
            <a:off x="10176354" y="2334043"/>
            <a:ext cx="1400537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Container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7E56AB2-88F6-4727-9A43-D0F9D314580E}"/>
              </a:ext>
            </a:extLst>
          </p:cNvPr>
          <p:cNvSpPr txBox="1"/>
          <p:nvPr/>
        </p:nvSpPr>
        <p:spPr>
          <a:xfrm rot="16200000">
            <a:off x="10890119" y="2348958"/>
            <a:ext cx="1400537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Linux Container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27E054-C4BA-4C0C-B278-792D9205A580}"/>
              </a:ext>
            </a:extLst>
          </p:cNvPr>
          <p:cNvSpPr txBox="1"/>
          <p:nvPr/>
        </p:nvSpPr>
        <p:spPr>
          <a:xfrm>
            <a:off x="10327512" y="4070714"/>
            <a:ext cx="1586041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Hyper-V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666D1A-29D5-4BEF-BA87-40D1CC342592}"/>
              </a:ext>
            </a:extLst>
          </p:cNvPr>
          <p:cNvSpPr txBox="1"/>
          <p:nvPr/>
        </p:nvSpPr>
        <p:spPr>
          <a:xfrm>
            <a:off x="40967" y="72180"/>
            <a:ext cx="6660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Windows Server &amp; Hyper-V Containers Mix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9081E8-DE2E-4E12-B341-FF38D307F50A}"/>
              </a:ext>
            </a:extLst>
          </p:cNvPr>
          <p:cNvSpPr txBox="1"/>
          <p:nvPr/>
        </p:nvSpPr>
        <p:spPr>
          <a:xfrm rot="16200000">
            <a:off x="4845401" y="2721133"/>
            <a:ext cx="1901404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Windows Server Container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76367E-BA8C-4AC0-910E-5F011385EABC}"/>
              </a:ext>
            </a:extLst>
          </p:cNvPr>
          <p:cNvSpPr txBox="1"/>
          <p:nvPr/>
        </p:nvSpPr>
        <p:spPr>
          <a:xfrm rot="16200000">
            <a:off x="5507371" y="2710255"/>
            <a:ext cx="1901404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Windows Server Container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E088C-6F4F-4F62-B616-E18CA0CCC44F}"/>
              </a:ext>
            </a:extLst>
          </p:cNvPr>
          <p:cNvSpPr txBox="1"/>
          <p:nvPr/>
        </p:nvSpPr>
        <p:spPr>
          <a:xfrm>
            <a:off x="1392391" y="5495193"/>
            <a:ext cx="9546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Hyper-V = Different OS Releases and Builds</a:t>
            </a:r>
          </a:p>
          <a:p>
            <a:r>
              <a:rPr lang="en-US" sz="2000" dirty="0"/>
              <a:t>Server OS = Release version must be the same, while Build version can be different</a:t>
            </a:r>
          </a:p>
        </p:txBody>
      </p:sp>
    </p:spTree>
    <p:extLst>
      <p:ext uri="{BB962C8B-B14F-4D97-AF65-F5344CB8AC3E}">
        <p14:creationId xmlns:p14="http://schemas.microsoft.com/office/powerpoint/2010/main" val="2959259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28" grpId="0" animBg="1"/>
      <p:bldP spid="33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B3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E46B859-05E6-4EC1-8343-92F18D1BB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A7656F-F2F5-4AC7-AF3C-0E418216A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"/>
          <a:stretch/>
        </p:blipFill>
        <p:spPr>
          <a:xfrm>
            <a:off x="1647323" y="0"/>
            <a:ext cx="875706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5C665-0012-489B-97A7-2EBF2BE6E2D3}"/>
              </a:ext>
            </a:extLst>
          </p:cNvPr>
          <p:cNvSpPr txBox="1"/>
          <p:nvPr/>
        </p:nvSpPr>
        <p:spPr>
          <a:xfrm rot="16200000">
            <a:off x="-2491323" y="3228945"/>
            <a:ext cx="6211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www.microsoft.com/en-us/cloud-platform/containers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66CC4E-C0F1-4113-B5D6-1251171179D3}"/>
              </a:ext>
            </a:extLst>
          </p:cNvPr>
          <p:cNvSpPr txBox="1"/>
          <p:nvPr/>
        </p:nvSpPr>
        <p:spPr>
          <a:xfrm rot="5400000">
            <a:off x="8131535" y="3228945"/>
            <a:ext cx="6211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www.microsoft.com/en-us/cloud-platform/containers</a:t>
            </a:r>
          </a:p>
        </p:txBody>
      </p:sp>
    </p:spTree>
    <p:extLst>
      <p:ext uri="{BB962C8B-B14F-4D97-AF65-F5344CB8AC3E}">
        <p14:creationId xmlns:p14="http://schemas.microsoft.com/office/powerpoint/2010/main" val="123252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047A45-5CFD-4227-9A1D-FF49EB61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2E303C-1681-40FD-BD73-23715BBBC380}"/>
              </a:ext>
            </a:extLst>
          </p:cNvPr>
          <p:cNvSpPr txBox="1"/>
          <p:nvPr/>
        </p:nvSpPr>
        <p:spPr>
          <a:xfrm>
            <a:off x="587294" y="410240"/>
            <a:ext cx="8547082" cy="1384995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  <a:effectLst>
            <a:outerShdw blurRad="50800" dist="1524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“Linux is a malignant cancer that attaches itself in an intellectual property sense to everything it touches”.</a:t>
            </a:r>
          </a:p>
          <a:p>
            <a:pPr algn="ctr"/>
            <a:r>
              <a:rPr lang="en-US" sz="2800" i="1" dirty="0"/>
              <a:t>- Steve Ballmer 2011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2DB0E-8477-4DC4-B92F-151EFB46F651}"/>
              </a:ext>
            </a:extLst>
          </p:cNvPr>
          <p:cNvSpPr txBox="1"/>
          <p:nvPr/>
        </p:nvSpPr>
        <p:spPr>
          <a:xfrm>
            <a:off x="1095023" y="3701917"/>
            <a:ext cx="114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F0C8E-D5DF-40AE-B8D1-5246105D8D67}"/>
              </a:ext>
            </a:extLst>
          </p:cNvPr>
          <p:cNvSpPr txBox="1"/>
          <p:nvPr/>
        </p:nvSpPr>
        <p:spPr>
          <a:xfrm>
            <a:off x="7668755" y="4334095"/>
            <a:ext cx="2647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PowerShell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313070-B61A-4BE9-ADA1-1FFDB02FC9DE}"/>
              </a:ext>
            </a:extLst>
          </p:cNvPr>
          <p:cNvSpPr txBox="1"/>
          <p:nvPr/>
        </p:nvSpPr>
        <p:spPr>
          <a:xfrm>
            <a:off x="2244697" y="5621028"/>
            <a:ext cx="1969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bash shell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826AE-7AE5-42F6-A46B-05B4E1FA2481}"/>
              </a:ext>
            </a:extLst>
          </p:cNvPr>
          <p:cNvSpPr txBox="1"/>
          <p:nvPr/>
        </p:nvSpPr>
        <p:spPr>
          <a:xfrm>
            <a:off x="4426785" y="3871194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606A6-D415-4273-8C88-C0267CB8CC51}"/>
              </a:ext>
            </a:extLst>
          </p:cNvPr>
          <p:cNvSpPr txBox="1"/>
          <p:nvPr/>
        </p:nvSpPr>
        <p:spPr>
          <a:xfrm>
            <a:off x="6221211" y="5837459"/>
            <a:ext cx="2525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Linux on Azure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7BF2F5-BA51-4F44-9DFC-7D32C643D9B4}"/>
              </a:ext>
            </a:extLst>
          </p:cNvPr>
          <p:cNvSpPr txBox="1"/>
          <p:nvPr/>
        </p:nvSpPr>
        <p:spPr>
          <a:xfrm>
            <a:off x="587293" y="4790778"/>
            <a:ext cx="3702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Linux in MS Corporate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F66F4-7D97-494C-824E-755EB4DA4944}"/>
              </a:ext>
            </a:extLst>
          </p:cNvPr>
          <p:cNvSpPr txBox="1"/>
          <p:nvPr/>
        </p:nvSpPr>
        <p:spPr>
          <a:xfrm>
            <a:off x="5144090" y="5108371"/>
            <a:ext cx="2524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Visual Studio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E31D7B-F747-4921-B31D-042CB2666AAF}"/>
              </a:ext>
            </a:extLst>
          </p:cNvPr>
          <p:cNvSpPr txBox="1"/>
          <p:nvPr/>
        </p:nvSpPr>
        <p:spPr>
          <a:xfrm>
            <a:off x="6923688" y="3530960"/>
            <a:ext cx="2367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App Porting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D223AB-6666-4B20-AD44-88376A2109D7}"/>
              </a:ext>
            </a:extLst>
          </p:cNvPr>
          <p:cNvSpPr txBox="1"/>
          <p:nvPr/>
        </p:nvSpPr>
        <p:spPr>
          <a:xfrm>
            <a:off x="2586939" y="2187550"/>
            <a:ext cx="9097299" cy="954107"/>
          </a:xfrm>
          <a:prstGeom prst="rect">
            <a:avLst/>
          </a:prstGeom>
          <a:ln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“If you don’t jump on the new, you don’t survive”.</a:t>
            </a:r>
          </a:p>
          <a:p>
            <a:pPr algn="ctr"/>
            <a:r>
              <a:rPr lang="en-US" sz="2800" i="1" dirty="0"/>
              <a:t>- Satya Nadella 2014</a:t>
            </a:r>
          </a:p>
        </p:txBody>
      </p:sp>
    </p:spTree>
    <p:extLst>
      <p:ext uri="{BB962C8B-B14F-4D97-AF65-F5344CB8AC3E}">
        <p14:creationId xmlns:p14="http://schemas.microsoft.com/office/powerpoint/2010/main" val="2021799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14D5163-E049-48E5-9AAE-28B8C985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B0397-70B9-4545-9519-7D9AE8D55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74" y="105764"/>
            <a:ext cx="1319514" cy="495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523DA2-38C1-43D7-AE9E-E504E539A5E5}"/>
              </a:ext>
            </a:extLst>
          </p:cNvPr>
          <p:cNvSpPr txBox="1"/>
          <p:nvPr/>
        </p:nvSpPr>
        <p:spPr>
          <a:xfrm>
            <a:off x="545617" y="3388895"/>
            <a:ext cx="6330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DEIS - Tools for Kubernetes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4990B-6F4B-47F2-BC92-7317FF8F8310}"/>
              </a:ext>
            </a:extLst>
          </p:cNvPr>
          <p:cNvSpPr txBox="1"/>
          <p:nvPr/>
        </p:nvSpPr>
        <p:spPr>
          <a:xfrm>
            <a:off x="7933771" y="1780941"/>
            <a:ext cx="2947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Mesosphere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2AA8CE-34F7-4EB6-9F1A-4C96D7085D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268" y="1896467"/>
            <a:ext cx="3159252" cy="11847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387492-C622-497C-BFFB-8EA82D972E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1390462"/>
            <a:ext cx="6568182" cy="20769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AD3005-5B8E-4EF9-A5CC-CF7E54200B57}"/>
              </a:ext>
            </a:extLst>
          </p:cNvPr>
          <p:cNvSpPr txBox="1"/>
          <p:nvPr/>
        </p:nvSpPr>
        <p:spPr>
          <a:xfrm>
            <a:off x="426720" y="398384"/>
            <a:ext cx="7843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Microsoft’s Container Investments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5C64CB-EBFA-40C6-8A7C-24E6E6C6FD5C}"/>
              </a:ext>
            </a:extLst>
          </p:cNvPr>
          <p:cNvSpPr txBox="1"/>
          <p:nvPr/>
        </p:nvSpPr>
        <p:spPr>
          <a:xfrm>
            <a:off x="480060" y="4841845"/>
            <a:ext cx="4311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OMS Integration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74EF63-B0DE-4715-BB6A-101F18A6F8A8}"/>
              </a:ext>
            </a:extLst>
          </p:cNvPr>
          <p:cNvSpPr txBox="1"/>
          <p:nvPr/>
        </p:nvSpPr>
        <p:spPr>
          <a:xfrm>
            <a:off x="7746224" y="4852610"/>
            <a:ext cx="4163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Dedicated Team</a:t>
            </a:r>
          </a:p>
        </p:txBody>
      </p:sp>
    </p:spTree>
    <p:extLst>
      <p:ext uri="{BB962C8B-B14F-4D97-AF65-F5344CB8AC3E}">
        <p14:creationId xmlns:p14="http://schemas.microsoft.com/office/powerpoint/2010/main" val="789020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2D0DBB-C9C9-42A3-9D40-F9014EDEC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18250"/>
            <a:ext cx="4114800" cy="365125"/>
          </a:xfrm>
        </p:spPr>
        <p:txBody>
          <a:bodyPr/>
          <a:lstStyle/>
          <a:p>
            <a:r>
              <a:rPr lang="en-US"/>
              <a:t>Citrix Synergy 2017</a:t>
            </a:r>
          </a:p>
        </p:txBody>
      </p:sp>
      <p:pic>
        <p:nvPicPr>
          <p:cNvPr id="3" name="2017-05-14_14-31-42">
            <a:hlinkClick r:id="" action="ppaction://media"/>
            <a:extLst>
              <a:ext uri="{FF2B5EF4-FFF2-40B4-BE49-F238E27FC236}">
                <a16:creationId xmlns:a16="http://schemas.microsoft.com/office/drawing/2014/main" id="{B837D565-C603-4565-9135-518FFB2EA8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13.907"/>
                </p14:media>
              </p:ext>
            </p:extLst>
          </p:nvPr>
        </p:nvPicPr>
        <p:blipFill rotWithShape="1">
          <a:blip r:embed="rId5"/>
          <a:srcRect r="18695" b="47622"/>
          <a:stretch>
            <a:fillRect/>
          </a:stretch>
        </p:blipFill>
        <p:spPr>
          <a:xfrm>
            <a:off x="1352021" y="324091"/>
            <a:ext cx="9487958" cy="3159889"/>
          </a:xfrm>
          <a:prstGeom prst="round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C713E7-812B-4433-9E50-42C6759121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74" y="105764"/>
            <a:ext cx="1319514" cy="49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0EED1E-3E31-4DC4-9B11-0CE91B71B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9855"/>
            <a:ext cx="3923818" cy="1334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FF6EAE-8BC2-4BEE-B739-FC528ED2BA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275" y="4247560"/>
            <a:ext cx="4319768" cy="1467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436BD6-CE1C-4565-A762-99BB6A6A1D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50" y="4571992"/>
            <a:ext cx="3409709" cy="8183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9FADBB-AC17-46BB-AB64-6CE556F99F77}"/>
              </a:ext>
            </a:extLst>
          </p:cNvPr>
          <p:cNvSpPr txBox="1"/>
          <p:nvPr/>
        </p:nvSpPr>
        <p:spPr>
          <a:xfrm>
            <a:off x="3650345" y="4693361"/>
            <a:ext cx="546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23A9AC-5705-4A3B-A093-4D28A4BE3B69}"/>
              </a:ext>
            </a:extLst>
          </p:cNvPr>
          <p:cNvSpPr txBox="1"/>
          <p:nvPr/>
        </p:nvSpPr>
        <p:spPr>
          <a:xfrm>
            <a:off x="7914630" y="4625587"/>
            <a:ext cx="546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1E6FB4-41E8-4BF9-B869-393F62CCB972}"/>
              </a:ext>
            </a:extLst>
          </p:cNvPr>
          <p:cNvSpPr txBox="1"/>
          <p:nvPr/>
        </p:nvSpPr>
        <p:spPr>
          <a:xfrm>
            <a:off x="4114800" y="2714539"/>
            <a:ext cx="42071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</a:rPr>
              <a:t>Dockercon</a:t>
            </a:r>
            <a:r>
              <a:rPr lang="en-US" sz="4400" dirty="0">
                <a:solidFill>
                  <a:schemeClr val="bg1"/>
                </a:solidFill>
              </a:rPr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183649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135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3EC487-EE61-4593-951E-AC8F5D6E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0E1578-B021-4136-8EEC-0C1B3F477DC2}"/>
              </a:ext>
            </a:extLst>
          </p:cNvPr>
          <p:cNvSpPr txBox="1"/>
          <p:nvPr/>
        </p:nvSpPr>
        <p:spPr>
          <a:xfrm>
            <a:off x="553300" y="821213"/>
            <a:ext cx="1069906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LinuxKit</a:t>
            </a:r>
            <a:r>
              <a:rPr lang="en-US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Secure, Lean, &amp; Portable Linux subsystem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Tooling to build custom Linux subsystems that only includes exactly the components the runtime platform requires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~35MB in size, very quick 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system services are containers and can be removed or replaced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Will most likely start as a feature element of Windows Server and grow into a native service.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Follows NIST draft of </a:t>
            </a:r>
            <a:r>
              <a:rPr lang="en-US" sz="2400" i="1" dirty="0"/>
              <a:t>Application Security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8" name="Picture 7" descr="A close up of a egg&#10;&#10;Description generated with high confidence">
            <a:extLst>
              <a:ext uri="{FF2B5EF4-FFF2-40B4-BE49-F238E27FC236}">
                <a16:creationId xmlns:a16="http://schemas.microsoft.com/office/drawing/2014/main" id="{08B9A7FD-8EDE-43F3-9D09-7911C73F1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592" y="4084226"/>
            <a:ext cx="2215321" cy="227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63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A4CB-895D-46DF-B0A0-88B3B233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Mike Nelson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050E82-2A83-4B98-BF5C-1A6A1D942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019" y="1162580"/>
            <a:ext cx="3030175" cy="4261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FF464-D375-43D4-8C2C-EFA3FAE7A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97059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Infrastructure Architect</a:t>
            </a:r>
          </a:p>
          <a:p>
            <a:r>
              <a:rPr lang="en-US" sz="2000" dirty="0"/>
              <a:t>Citrix CTP</a:t>
            </a:r>
          </a:p>
          <a:p>
            <a:r>
              <a:rPr lang="en-US" sz="2000" dirty="0"/>
              <a:t>Microsoft MVP</a:t>
            </a:r>
          </a:p>
          <a:p>
            <a:r>
              <a:rPr lang="en-US" sz="2000" dirty="0"/>
              <a:t>Microsoft Azure Advisor</a:t>
            </a:r>
          </a:p>
          <a:p>
            <a:r>
              <a:rPr lang="en-US" sz="2000" dirty="0"/>
              <a:t>VMware </a:t>
            </a:r>
            <a:r>
              <a:rPr lang="en-US" sz="2000" dirty="0" err="1"/>
              <a:t>vExpert</a:t>
            </a:r>
            <a:endParaRPr 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0FA1C-4E83-4718-A96D-0C99464A1687}"/>
              </a:ext>
            </a:extLst>
          </p:cNvPr>
          <p:cNvSpPr txBox="1"/>
          <p:nvPr/>
        </p:nvSpPr>
        <p:spPr>
          <a:xfrm>
            <a:off x="839788" y="4132162"/>
            <a:ext cx="3135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nelmedia</a:t>
            </a:r>
            <a:endParaRPr lang="en-US" sz="2400" dirty="0"/>
          </a:p>
          <a:p>
            <a:r>
              <a:rPr lang="en-US" sz="2400" dirty="0"/>
              <a:t>nelmedia@gmail.com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9ED44-9E32-4F9A-8B87-FA11128F1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74" y="105764"/>
            <a:ext cx="1319514" cy="4952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B4DFAF-3EAA-4A25-ABF7-AA75084E0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</p:spTree>
    <p:extLst>
      <p:ext uri="{BB962C8B-B14F-4D97-AF65-F5344CB8AC3E}">
        <p14:creationId xmlns:p14="http://schemas.microsoft.com/office/powerpoint/2010/main" val="4239375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EE174D-4A17-42A4-A228-CB0032789E0E}"/>
              </a:ext>
            </a:extLst>
          </p:cNvPr>
          <p:cNvSpPr txBox="1"/>
          <p:nvPr/>
        </p:nvSpPr>
        <p:spPr>
          <a:xfrm>
            <a:off x="830847" y="2197315"/>
            <a:ext cx="1114057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Can I run the “Control Plane” in Containers?</a:t>
            </a:r>
          </a:p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How about Desktops?</a:t>
            </a:r>
          </a:p>
          <a:p>
            <a:r>
              <a:rPr lang="en-US" sz="4400" dirty="0"/>
              <a:t>And then there are the apps.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2D37D0-FEE7-4EA2-AF62-A4BDF4C8BF63}"/>
              </a:ext>
            </a:extLst>
          </p:cNvPr>
          <p:cNvSpPr txBox="1"/>
          <p:nvPr/>
        </p:nvSpPr>
        <p:spPr>
          <a:xfrm>
            <a:off x="533400" y="346363"/>
            <a:ext cx="48071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Using Containers</a:t>
            </a:r>
          </a:p>
        </p:txBody>
      </p:sp>
    </p:spTree>
    <p:extLst>
      <p:ext uri="{BB962C8B-B14F-4D97-AF65-F5344CB8AC3E}">
        <p14:creationId xmlns:p14="http://schemas.microsoft.com/office/powerpoint/2010/main" val="1639954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A2B23D-01FA-4FE5-9951-C69FEB74A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pic>
        <p:nvPicPr>
          <p:cNvPr id="6" name="Picture 21">
            <a:extLst>
              <a:ext uri="{FF2B5EF4-FFF2-40B4-BE49-F238E27FC236}">
                <a16:creationId xmlns:a16="http://schemas.microsoft.com/office/drawing/2014/main" id="{8DB6762C-14C2-4710-AB66-67A0E84C71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249" y="1076446"/>
            <a:ext cx="2951503" cy="629126"/>
          </a:xfrm>
          <a:prstGeom prst="rect">
            <a:avLst/>
          </a:prstGeom>
        </p:spPr>
      </p:pic>
      <p:pic>
        <p:nvPicPr>
          <p:cNvPr id="7" name="Picture 22">
            <a:extLst>
              <a:ext uri="{FF2B5EF4-FFF2-40B4-BE49-F238E27FC236}">
                <a16:creationId xmlns:a16="http://schemas.microsoft.com/office/drawing/2014/main" id="{ED2F8F95-3A84-4C9A-AFAD-7C3322E66B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86" y="985333"/>
            <a:ext cx="2162126" cy="811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13B890-243E-41AE-B5BB-61DFD4FD1C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9" t="29559" r="5608" b="23460"/>
          <a:stretch/>
        </p:blipFill>
        <p:spPr>
          <a:xfrm>
            <a:off x="8358700" y="915200"/>
            <a:ext cx="2822445" cy="8814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37F04D-20C0-47ED-B7C6-FCC930F59113}"/>
              </a:ext>
            </a:extLst>
          </p:cNvPr>
          <p:cNvSpPr txBox="1"/>
          <p:nvPr/>
        </p:nvSpPr>
        <p:spPr>
          <a:xfrm>
            <a:off x="3423355" y="801944"/>
            <a:ext cx="7633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18AEA0-6057-40F9-854E-1748988F2C9C}"/>
              </a:ext>
            </a:extLst>
          </p:cNvPr>
          <p:cNvSpPr txBox="1"/>
          <p:nvPr/>
        </p:nvSpPr>
        <p:spPr>
          <a:xfrm>
            <a:off x="7500050" y="801944"/>
            <a:ext cx="7633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+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8E6327-DF13-4245-A3F7-6B701A17A9BC}"/>
              </a:ext>
            </a:extLst>
          </p:cNvPr>
          <p:cNvGrpSpPr/>
          <p:nvPr/>
        </p:nvGrpSpPr>
        <p:grpSpPr>
          <a:xfrm>
            <a:off x="878940" y="2382441"/>
            <a:ext cx="5532545" cy="2804166"/>
            <a:chOff x="878940" y="2382441"/>
            <a:chExt cx="5532545" cy="280416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8131F66-D0C7-4480-9E84-3544A5617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940" y="2382441"/>
              <a:ext cx="5303531" cy="2804166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0C03A3-BFFA-4980-B532-A357CBA3FE5B}"/>
                </a:ext>
              </a:extLst>
            </p:cNvPr>
            <p:cNvSpPr txBox="1"/>
            <p:nvPr/>
          </p:nvSpPr>
          <p:spPr>
            <a:xfrm>
              <a:off x="4955765" y="3726648"/>
              <a:ext cx="145572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ADEF"/>
                  </a:solidFill>
                </a:rPr>
                <a:t>Core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C9EC45-CFD4-45E1-9C31-996D24F478EA}"/>
              </a:ext>
            </a:extLst>
          </p:cNvPr>
          <p:cNvGrpSpPr/>
          <p:nvPr/>
        </p:nvGrpSpPr>
        <p:grpSpPr>
          <a:xfrm>
            <a:off x="6406652" y="2804242"/>
            <a:ext cx="5418525" cy="1844811"/>
            <a:chOff x="6406652" y="2804242"/>
            <a:chExt cx="5418525" cy="18448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CED53E1-87D6-4483-9E6E-FEBC89B480A8}"/>
                </a:ext>
              </a:extLst>
            </p:cNvPr>
            <p:cNvSpPr txBox="1"/>
            <p:nvPr/>
          </p:nvSpPr>
          <p:spPr>
            <a:xfrm>
              <a:off x="8358700" y="3299575"/>
              <a:ext cx="346647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 err="1">
                  <a:solidFill>
                    <a:srgbClr val="00ADEF"/>
                  </a:solidFill>
                </a:rPr>
                <a:t>NanoServer</a:t>
              </a:r>
              <a:endParaRPr lang="en-US" sz="4800" dirty="0">
                <a:solidFill>
                  <a:srgbClr val="00ADEF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337656E-324B-41B3-92EC-321F8203E8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717" r="58875" b="17495"/>
            <a:stretch/>
          </p:blipFill>
          <p:spPr>
            <a:xfrm>
              <a:off x="6406652" y="2804242"/>
              <a:ext cx="2181062" cy="1844811"/>
            </a:xfrm>
            <a:prstGeom prst="rect">
              <a:avLst/>
            </a:prstGeom>
          </p:spPr>
        </p:pic>
      </p:grpSp>
      <p:pic>
        <p:nvPicPr>
          <p:cNvPr id="12" name="Picture 11" descr="A picture containing thing, object&#10;&#10;Description generated with very high confidence">
            <a:extLst>
              <a:ext uri="{FF2B5EF4-FFF2-40B4-BE49-F238E27FC236}">
                <a16:creationId xmlns:a16="http://schemas.microsoft.com/office/drawing/2014/main" id="{3D3F0CBE-006F-47E5-8A14-E65FBFC94E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704" y="5107098"/>
            <a:ext cx="6480031" cy="114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88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553E57-3C7E-431E-A5B4-69B542C3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5F4613-8E50-47BB-94DD-1342680F0AED}"/>
              </a:ext>
            </a:extLst>
          </p:cNvPr>
          <p:cNvSpPr txBox="1"/>
          <p:nvPr/>
        </p:nvSpPr>
        <p:spPr>
          <a:xfrm>
            <a:off x="231494" y="88847"/>
            <a:ext cx="4277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Docker on Windows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A870081-D45F-4898-BDE2-7400F774FE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790545"/>
              </p:ext>
            </p:extLst>
          </p:nvPr>
        </p:nvGraphicFramePr>
        <p:xfrm>
          <a:off x="851382" y="836430"/>
          <a:ext cx="104570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11887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8EA195A-DA46-48C6-BB97-EDB0238324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8EA195A-DA46-48C6-BB97-EDB0238324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972534-37AA-48F7-8DF4-53E380469F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54972534-37AA-48F7-8DF4-53E380469F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65EFE55-4824-4366-ACA0-31CB2E2556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265EFE55-4824-4366-ACA0-31CB2E2556E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E05A014-F711-44D1-B248-C28E3C8424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dgm id="{4E05A014-F711-44D1-B248-C28E3C8424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77022A-3ABD-48D7-80D3-65B6979439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dgm id="{1A77022A-3ABD-48D7-80D3-65B6979439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CCC00-3A45-4C36-AED9-0F86A9F40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A0733-3BCF-4BEE-B0D7-1E05FF135DCE}"/>
              </a:ext>
            </a:extLst>
          </p:cNvPr>
          <p:cNvSpPr txBox="1"/>
          <p:nvPr/>
        </p:nvSpPr>
        <p:spPr>
          <a:xfrm>
            <a:off x="424407" y="2264908"/>
            <a:ext cx="10571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Install Demo</a:t>
            </a:r>
          </a:p>
          <a:p>
            <a:r>
              <a:rPr lang="en-US" sz="4800" dirty="0"/>
              <a:t>Docker for Windows 10 &amp; Server 2016</a:t>
            </a:r>
          </a:p>
        </p:txBody>
      </p:sp>
    </p:spTree>
    <p:extLst>
      <p:ext uri="{BB962C8B-B14F-4D97-AF65-F5344CB8AC3E}">
        <p14:creationId xmlns:p14="http://schemas.microsoft.com/office/powerpoint/2010/main" val="314842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ACCC00-3A45-4C36-AED9-0F86A9F40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pic>
        <p:nvPicPr>
          <p:cNvPr id="4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BCB3C5A8-C486-488A-BE8E-2BA35B9597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1164"/>
            <a:ext cx="12192000" cy="65956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029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D42E55-4461-4D8D-9808-82579CEFD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104A9BF-DA19-4089-AE1C-1E6844E04A04}"/>
              </a:ext>
            </a:extLst>
          </p:cNvPr>
          <p:cNvSpPr/>
          <p:nvPr/>
        </p:nvSpPr>
        <p:spPr>
          <a:xfrm>
            <a:off x="487835" y="553616"/>
            <a:ext cx="3831772" cy="419877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Linux Containers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6F1A115-75D6-499C-948E-828070325FDB}"/>
              </a:ext>
            </a:extLst>
          </p:cNvPr>
          <p:cNvSpPr/>
          <p:nvPr/>
        </p:nvSpPr>
        <p:spPr>
          <a:xfrm>
            <a:off x="4436394" y="2653003"/>
            <a:ext cx="1830355" cy="20838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Windows Containers</a:t>
            </a:r>
          </a:p>
        </p:txBody>
      </p:sp>
      <p:pic>
        <p:nvPicPr>
          <p:cNvPr id="6" name="Picture 5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35769E10-DE58-46F9-8B9A-962F01257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42" y="480060"/>
            <a:ext cx="6395005" cy="410718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739D34-9102-4B86-9F80-12B268160B97}"/>
              </a:ext>
            </a:extLst>
          </p:cNvPr>
          <p:cNvSpPr txBox="1"/>
          <p:nvPr/>
        </p:nvSpPr>
        <p:spPr>
          <a:xfrm>
            <a:off x="6621780" y="5524500"/>
            <a:ext cx="4070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Build Version Limitations</a:t>
            </a:r>
          </a:p>
        </p:txBody>
      </p:sp>
    </p:spTree>
    <p:extLst>
      <p:ext uri="{BB962C8B-B14F-4D97-AF65-F5344CB8AC3E}">
        <p14:creationId xmlns:p14="http://schemas.microsoft.com/office/powerpoint/2010/main" val="370013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A8188B00-40A9-4BBE-B13A-01D2106354CA}"/>
              </a:ext>
            </a:extLst>
          </p:cNvPr>
          <p:cNvSpPr/>
          <p:nvPr/>
        </p:nvSpPr>
        <p:spPr>
          <a:xfrm>
            <a:off x="4482243" y="2047583"/>
            <a:ext cx="3478086" cy="34724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E81380-23C8-4CBE-915A-FE5C1A9C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71590"/>
            <a:ext cx="4114800" cy="365125"/>
          </a:xfrm>
        </p:spPr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15345-F3A6-4F23-99BC-ABDD7056D4F7}"/>
              </a:ext>
            </a:extLst>
          </p:cNvPr>
          <p:cNvSpPr txBox="1"/>
          <p:nvPr/>
        </p:nvSpPr>
        <p:spPr>
          <a:xfrm>
            <a:off x="236562" y="331786"/>
            <a:ext cx="6546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Windows Containers &amp; GUI Apps</a:t>
            </a:r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7C110C6E-AFC4-456E-B91D-B584BF8C6DA8}"/>
              </a:ext>
            </a:extLst>
          </p:cNvPr>
          <p:cNvSpPr/>
          <p:nvPr/>
        </p:nvSpPr>
        <p:spPr>
          <a:xfrm>
            <a:off x="3638550" y="1244599"/>
            <a:ext cx="5087150" cy="4902201"/>
          </a:xfrm>
          <a:prstGeom prst="noSmoking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F03D6F-9939-45DE-BBA7-AC4710BDCE3F}"/>
              </a:ext>
            </a:extLst>
          </p:cNvPr>
          <p:cNvSpPr txBox="1"/>
          <p:nvPr/>
        </p:nvSpPr>
        <p:spPr>
          <a:xfrm>
            <a:off x="4553750" y="2509443"/>
            <a:ext cx="308449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/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479510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CB6C9860-E7DC-4351-90CD-7CB51E577135}"/>
              </a:ext>
            </a:extLst>
          </p:cNvPr>
          <p:cNvSpPr txBox="1">
            <a:spLocks/>
          </p:cNvSpPr>
          <p:nvPr/>
        </p:nvSpPr>
        <p:spPr>
          <a:xfrm>
            <a:off x="-21528" y="10444"/>
            <a:ext cx="7896447" cy="70605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Containers Running </a:t>
            </a:r>
            <a:r>
              <a:rPr lang="en-US" sz="36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XenDesktop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&amp; XenApp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25D79B-80B6-47B7-9AE7-FB5D660FB4AB}"/>
              </a:ext>
            </a:extLst>
          </p:cNvPr>
          <p:cNvSpPr txBox="1"/>
          <p:nvPr/>
        </p:nvSpPr>
        <p:spPr>
          <a:xfrm>
            <a:off x="4393168" y="686819"/>
            <a:ext cx="34777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Control Plane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98DFD0F-DD2E-4F15-9ACE-7A7C5457CC74}"/>
              </a:ext>
            </a:extLst>
          </p:cNvPr>
          <p:cNvGrpSpPr/>
          <p:nvPr/>
        </p:nvGrpSpPr>
        <p:grpSpPr>
          <a:xfrm>
            <a:off x="342956" y="1404078"/>
            <a:ext cx="2272655" cy="1320035"/>
            <a:chOff x="691311" y="1051208"/>
            <a:chExt cx="2931385" cy="1320035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3B684123-DF36-4CDF-8AA5-396BD1359F18}"/>
                </a:ext>
              </a:extLst>
            </p:cNvPr>
            <p:cNvGrpSpPr/>
            <p:nvPr/>
          </p:nvGrpSpPr>
          <p:grpSpPr>
            <a:xfrm>
              <a:off x="691311" y="1051208"/>
              <a:ext cx="2931385" cy="1320035"/>
              <a:chOff x="422871" y="4459660"/>
              <a:chExt cx="3472405" cy="18519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1372C56C-3C08-42F7-B4F7-452588EF0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" t="12082" r="12809" b="10399"/>
              <a:stretch/>
            </p:blipFill>
            <p:spPr>
              <a:xfrm>
                <a:off x="422871" y="4459660"/>
                <a:ext cx="3472405" cy="1851949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8DCB1BEF-204E-44C2-AA5A-DC3ABFDB1B86}"/>
                  </a:ext>
                </a:extLst>
              </p:cNvPr>
              <p:cNvSpPr txBox="1"/>
              <p:nvPr/>
            </p:nvSpPr>
            <p:spPr>
              <a:xfrm>
                <a:off x="2287165" y="4986441"/>
                <a:ext cx="1458411" cy="56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SQL</a:t>
                </a: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873D31F-30BF-4AC4-90EE-0268F65D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241" y="1159612"/>
              <a:ext cx="1241130" cy="110322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45CBAC2-3122-4973-B8A4-63BBD826B968}"/>
              </a:ext>
            </a:extLst>
          </p:cNvPr>
          <p:cNvGrpSpPr/>
          <p:nvPr/>
        </p:nvGrpSpPr>
        <p:grpSpPr>
          <a:xfrm>
            <a:off x="2592106" y="1404077"/>
            <a:ext cx="2272655" cy="1320035"/>
            <a:chOff x="2347555" y="1095720"/>
            <a:chExt cx="2272655" cy="132003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46CF8A8-FF87-4BB3-8014-769FE1A3A0F9}"/>
                </a:ext>
              </a:extLst>
            </p:cNvPr>
            <p:cNvGrpSpPr/>
            <p:nvPr/>
          </p:nvGrpSpPr>
          <p:grpSpPr>
            <a:xfrm>
              <a:off x="2347555" y="1095720"/>
              <a:ext cx="2272655" cy="1320035"/>
              <a:chOff x="422871" y="4459660"/>
              <a:chExt cx="3472405" cy="1851949"/>
            </a:xfrm>
          </p:grpSpPr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B51A0D1F-1428-4398-B6D8-262FFF9543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" t="12082" r="12809" b="10399"/>
              <a:stretch/>
            </p:blipFill>
            <p:spPr>
              <a:xfrm>
                <a:off x="422871" y="4459660"/>
                <a:ext cx="3472405" cy="1851949"/>
              </a:xfrm>
              <a:prstGeom prst="rect">
                <a:avLst/>
              </a:prstGeom>
            </p:spPr>
          </p:pic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AE2D443-1534-47F5-A9CB-3087E2A495FF}"/>
                  </a:ext>
                </a:extLst>
              </p:cNvPr>
              <p:cNvSpPr txBox="1"/>
              <p:nvPr/>
            </p:nvSpPr>
            <p:spPr>
              <a:xfrm>
                <a:off x="2287163" y="4986441"/>
                <a:ext cx="1608111" cy="56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License</a:t>
                </a:r>
              </a:p>
            </p:txBody>
          </p:sp>
        </p:grp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2DF2625A-E1F2-4972-BF4F-BE720361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941" y="1235472"/>
              <a:ext cx="1008217" cy="1008217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112C8B4-2784-46D4-A37C-A08D4CBCE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917" y="1119642"/>
              <a:ext cx="962228" cy="110322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33AB49-02F3-4582-A627-869AA6BA0ABA}"/>
              </a:ext>
            </a:extLst>
          </p:cNvPr>
          <p:cNvGrpSpPr/>
          <p:nvPr/>
        </p:nvGrpSpPr>
        <p:grpSpPr>
          <a:xfrm>
            <a:off x="4899333" y="1404077"/>
            <a:ext cx="2272655" cy="1320035"/>
            <a:chOff x="4654782" y="1095720"/>
            <a:chExt cx="2272655" cy="1320035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4142D6B-C5F6-4F7B-A885-0EE7F4629639}"/>
                </a:ext>
              </a:extLst>
            </p:cNvPr>
            <p:cNvGrpSpPr/>
            <p:nvPr/>
          </p:nvGrpSpPr>
          <p:grpSpPr>
            <a:xfrm>
              <a:off x="4654782" y="1095720"/>
              <a:ext cx="2272655" cy="1320035"/>
              <a:chOff x="422871" y="4459660"/>
              <a:chExt cx="3472405" cy="1851949"/>
            </a:xfrm>
          </p:grpSpPr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7A84C996-AEE4-48C5-A191-F2AE7550DC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" t="12082" r="12809" b="10399"/>
              <a:stretch/>
            </p:blipFill>
            <p:spPr>
              <a:xfrm>
                <a:off x="422871" y="4459660"/>
                <a:ext cx="3472405" cy="1851949"/>
              </a:xfrm>
              <a:prstGeom prst="rect">
                <a:avLst/>
              </a:prstGeom>
            </p:spPr>
          </p:pic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B8C5669C-DFBA-4C96-A04E-BE6A7DB42FB4}"/>
                  </a:ext>
                </a:extLst>
              </p:cNvPr>
              <p:cNvSpPr txBox="1"/>
              <p:nvPr/>
            </p:nvSpPr>
            <p:spPr>
              <a:xfrm>
                <a:off x="2279180" y="5093314"/>
                <a:ext cx="1458411" cy="431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Director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58AE115-FCA2-4FBA-9D96-84D1A06BB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405" y="1251628"/>
              <a:ext cx="1008217" cy="1008217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FAE8074-186E-4D74-A13E-09D7FC87548F}"/>
              </a:ext>
            </a:extLst>
          </p:cNvPr>
          <p:cNvGrpSpPr/>
          <p:nvPr/>
        </p:nvGrpSpPr>
        <p:grpSpPr>
          <a:xfrm>
            <a:off x="7171988" y="1387921"/>
            <a:ext cx="2272655" cy="1320035"/>
            <a:chOff x="6927437" y="1079564"/>
            <a:chExt cx="2272655" cy="1320035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02F8E5C4-0875-48B1-903A-D95D8F5EF90D}"/>
                </a:ext>
              </a:extLst>
            </p:cNvPr>
            <p:cNvGrpSpPr/>
            <p:nvPr/>
          </p:nvGrpSpPr>
          <p:grpSpPr>
            <a:xfrm>
              <a:off x="6927437" y="1079564"/>
              <a:ext cx="2272655" cy="1320035"/>
              <a:chOff x="422871" y="4459660"/>
              <a:chExt cx="3472405" cy="1851949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80A5B66F-9CE1-400E-945E-0960FBF972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" t="12082" r="12809" b="10399"/>
              <a:stretch/>
            </p:blipFill>
            <p:spPr>
              <a:xfrm>
                <a:off x="422871" y="4459660"/>
                <a:ext cx="3472405" cy="1851949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B903B62-1DA5-4DF0-BD42-4C2EC3FEFDC3}"/>
                  </a:ext>
                </a:extLst>
              </p:cNvPr>
              <p:cNvSpPr txBox="1"/>
              <p:nvPr/>
            </p:nvSpPr>
            <p:spPr>
              <a:xfrm>
                <a:off x="2287165" y="4986441"/>
                <a:ext cx="1458411" cy="56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DDC</a:t>
                </a:r>
              </a:p>
            </p:txBody>
          </p:sp>
        </p:grp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990426EA-96B6-4614-BC7F-9FD872CE0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0878" y="1227465"/>
              <a:ext cx="1008217" cy="100821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AE7806-2C33-480D-B078-36DC1643A4DC}"/>
              </a:ext>
            </a:extLst>
          </p:cNvPr>
          <p:cNvGrpSpPr/>
          <p:nvPr/>
        </p:nvGrpSpPr>
        <p:grpSpPr>
          <a:xfrm>
            <a:off x="9456781" y="1395962"/>
            <a:ext cx="2272655" cy="1320035"/>
            <a:chOff x="9212230" y="1087605"/>
            <a:chExt cx="2272655" cy="1320035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C6647489-9A7B-4DDA-A90C-19830A6A9016}"/>
                </a:ext>
              </a:extLst>
            </p:cNvPr>
            <p:cNvGrpSpPr/>
            <p:nvPr/>
          </p:nvGrpSpPr>
          <p:grpSpPr>
            <a:xfrm>
              <a:off x="9212230" y="1087605"/>
              <a:ext cx="2272655" cy="1320035"/>
              <a:chOff x="422871" y="4459660"/>
              <a:chExt cx="3472405" cy="1851949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90FEBE43-B287-429A-A8D4-BDFB249E5F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" t="12082" r="12809" b="10399"/>
              <a:stretch/>
            </p:blipFill>
            <p:spPr>
              <a:xfrm>
                <a:off x="422871" y="4459660"/>
                <a:ext cx="3472405" cy="1851949"/>
              </a:xfrm>
              <a:prstGeom prst="rect">
                <a:avLst/>
              </a:prstGeom>
            </p:spPr>
          </p:pic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4FF9811E-2821-4444-83F7-F4360C43EC95}"/>
                  </a:ext>
                </a:extLst>
              </p:cNvPr>
              <p:cNvSpPr txBox="1"/>
              <p:nvPr/>
            </p:nvSpPr>
            <p:spPr>
              <a:xfrm>
                <a:off x="2287163" y="4986441"/>
                <a:ext cx="1589565" cy="56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Studio</a:t>
                </a:r>
              </a:p>
            </p:txBody>
          </p:sp>
        </p:grp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7EEFC2B-8CD5-49E1-9E22-B96ACCB7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9773" y="1223620"/>
              <a:ext cx="1008217" cy="1008217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4050B4E-443E-4ED3-A8B0-EEE5970C98B6}"/>
              </a:ext>
            </a:extLst>
          </p:cNvPr>
          <p:cNvGrpSpPr/>
          <p:nvPr/>
        </p:nvGrpSpPr>
        <p:grpSpPr>
          <a:xfrm>
            <a:off x="2745188" y="3508203"/>
            <a:ext cx="2272655" cy="1320035"/>
            <a:chOff x="4654782" y="1095720"/>
            <a:chExt cx="2272655" cy="1320035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B69DC7AF-79E9-45CD-B44B-C7A0CCDAAF80}"/>
                </a:ext>
              </a:extLst>
            </p:cNvPr>
            <p:cNvGrpSpPr/>
            <p:nvPr/>
          </p:nvGrpSpPr>
          <p:grpSpPr>
            <a:xfrm>
              <a:off x="4654782" y="1095720"/>
              <a:ext cx="2272655" cy="1320035"/>
              <a:chOff x="422871" y="4459660"/>
              <a:chExt cx="3472405" cy="1851949"/>
            </a:xfrm>
          </p:grpSpPr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F7507DBD-F175-4D79-A567-6EEBEFEA12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" t="12082" r="12809" b="10399"/>
              <a:stretch/>
            </p:blipFill>
            <p:spPr>
              <a:xfrm>
                <a:off x="422871" y="4459660"/>
                <a:ext cx="3472405" cy="1851949"/>
              </a:xfrm>
              <a:prstGeom prst="rect">
                <a:avLst/>
              </a:prstGeom>
            </p:spPr>
          </p:pic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EE2C9ACA-CA61-4263-B34B-59BE826F871C}"/>
                  </a:ext>
                </a:extLst>
              </p:cNvPr>
              <p:cNvSpPr txBox="1"/>
              <p:nvPr/>
            </p:nvSpPr>
            <p:spPr>
              <a:xfrm>
                <a:off x="2279178" y="5093314"/>
                <a:ext cx="1616096" cy="431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Storefront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11D21A1-0BC9-41AD-AE19-A5826D119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405" y="1251628"/>
              <a:ext cx="1008217" cy="1008217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B4513A7-CAF5-4045-A0E5-515E69DA26B9}"/>
              </a:ext>
            </a:extLst>
          </p:cNvPr>
          <p:cNvGrpSpPr/>
          <p:nvPr/>
        </p:nvGrpSpPr>
        <p:grpSpPr>
          <a:xfrm>
            <a:off x="5969744" y="3453730"/>
            <a:ext cx="2357433" cy="1320035"/>
            <a:chOff x="691311" y="1051208"/>
            <a:chExt cx="3040735" cy="1320035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341B514-629E-4860-8EA6-C86F745D0991}"/>
                </a:ext>
              </a:extLst>
            </p:cNvPr>
            <p:cNvGrpSpPr/>
            <p:nvPr/>
          </p:nvGrpSpPr>
          <p:grpSpPr>
            <a:xfrm>
              <a:off x="691311" y="1051208"/>
              <a:ext cx="3040735" cy="1320035"/>
              <a:chOff x="422871" y="4459660"/>
              <a:chExt cx="3601937" cy="1851949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BB19A962-451D-4D5B-83D3-C33DB35199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" t="12082" r="12809" b="10399"/>
              <a:stretch/>
            </p:blipFill>
            <p:spPr>
              <a:xfrm>
                <a:off x="422871" y="4459660"/>
                <a:ext cx="3472405" cy="1851949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6E78C8A5-9884-400F-A433-B795F0F355F0}"/>
                  </a:ext>
                </a:extLst>
              </p:cNvPr>
              <p:cNvSpPr txBox="1"/>
              <p:nvPr/>
            </p:nvSpPr>
            <p:spPr>
              <a:xfrm>
                <a:off x="2142878" y="5020554"/>
                <a:ext cx="1881930" cy="474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chemeClr val="bg1"/>
                    </a:solidFill>
                  </a:rPr>
                  <a:t>Netscaler</a:t>
                </a:r>
              </a:p>
            </p:txBody>
          </p:sp>
        </p:grp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9D1A9BE9-EA79-4723-9FC9-E12A93E8F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241" y="1159612"/>
              <a:ext cx="1241130" cy="1103226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6701B0A-0793-4BA0-98D8-15DD5CCE6C5E}"/>
              </a:ext>
            </a:extLst>
          </p:cNvPr>
          <p:cNvGrpSpPr/>
          <p:nvPr/>
        </p:nvGrpSpPr>
        <p:grpSpPr>
          <a:xfrm>
            <a:off x="1362955" y="5184975"/>
            <a:ext cx="2272655" cy="1320035"/>
            <a:chOff x="4654782" y="1095720"/>
            <a:chExt cx="2272655" cy="1320035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87DCFE8-7FE1-4F35-BD44-0F65E03FE740}"/>
                </a:ext>
              </a:extLst>
            </p:cNvPr>
            <p:cNvGrpSpPr/>
            <p:nvPr/>
          </p:nvGrpSpPr>
          <p:grpSpPr>
            <a:xfrm>
              <a:off x="4654782" y="1095720"/>
              <a:ext cx="2272655" cy="1320035"/>
              <a:chOff x="422871" y="4459660"/>
              <a:chExt cx="3472405" cy="1851949"/>
            </a:xfrm>
          </p:grpSpPr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E9327401-9759-4F16-8A14-5DD70E7F58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" t="12082" r="12809" b="10399"/>
              <a:stretch/>
            </p:blipFill>
            <p:spPr>
              <a:xfrm>
                <a:off x="422871" y="4459660"/>
                <a:ext cx="3472405" cy="1851949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0C4C6554-5E10-41B3-9058-79AF123FE147}"/>
                  </a:ext>
                </a:extLst>
              </p:cNvPr>
              <p:cNvSpPr txBox="1"/>
              <p:nvPr/>
            </p:nvSpPr>
            <p:spPr>
              <a:xfrm>
                <a:off x="2279178" y="5093314"/>
                <a:ext cx="1616096" cy="431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XenApp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A99A58AF-D516-406B-9403-88A14C592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405" y="1251628"/>
              <a:ext cx="1008217" cy="1008217"/>
            </a:xfrm>
            <a:prstGeom prst="rect">
              <a:avLst/>
            </a:prstGeom>
          </p:spPr>
        </p:pic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64FAFF7-C880-4412-AAE5-37770CE50407}"/>
              </a:ext>
            </a:extLst>
          </p:cNvPr>
          <p:cNvGrpSpPr/>
          <p:nvPr/>
        </p:nvGrpSpPr>
        <p:grpSpPr>
          <a:xfrm>
            <a:off x="4587938" y="5103251"/>
            <a:ext cx="2272655" cy="1320035"/>
            <a:chOff x="4654782" y="1095720"/>
            <a:chExt cx="2272655" cy="1320035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A2903F24-D680-4EC0-89BB-5DF5341B5A93}"/>
                </a:ext>
              </a:extLst>
            </p:cNvPr>
            <p:cNvGrpSpPr/>
            <p:nvPr/>
          </p:nvGrpSpPr>
          <p:grpSpPr>
            <a:xfrm>
              <a:off x="4654782" y="1095720"/>
              <a:ext cx="2272655" cy="1320035"/>
              <a:chOff x="422871" y="4459660"/>
              <a:chExt cx="3472405" cy="1851949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92B82412-117A-4CC1-89A4-0C1FDF01BD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" t="12082" r="12809" b="10399"/>
              <a:stretch/>
            </p:blipFill>
            <p:spPr>
              <a:xfrm>
                <a:off x="422871" y="4459660"/>
                <a:ext cx="3472405" cy="1851949"/>
              </a:xfrm>
              <a:prstGeom prst="rect">
                <a:avLst/>
              </a:prstGeom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8A5A5CBC-9CA0-4DCB-BE81-286DFC82FCC7}"/>
                  </a:ext>
                </a:extLst>
              </p:cNvPr>
              <p:cNvSpPr txBox="1"/>
              <p:nvPr/>
            </p:nvSpPr>
            <p:spPr>
              <a:xfrm>
                <a:off x="2006832" y="5093314"/>
                <a:ext cx="1888444" cy="4317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err="1">
                    <a:solidFill>
                      <a:schemeClr val="bg1"/>
                    </a:solidFill>
                  </a:rPr>
                  <a:t>XenDesktop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1968BC5B-A506-47C5-96B6-06D8904B3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0405" y="1251628"/>
              <a:ext cx="1008217" cy="1008217"/>
            </a:xfrm>
            <a:prstGeom prst="rect">
              <a:avLst/>
            </a:prstGeom>
          </p:spPr>
        </p:pic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C8336B2-143B-496C-BC0E-874CCCE6E53A}"/>
              </a:ext>
            </a:extLst>
          </p:cNvPr>
          <p:cNvGrpSpPr/>
          <p:nvPr/>
        </p:nvGrpSpPr>
        <p:grpSpPr>
          <a:xfrm>
            <a:off x="7771697" y="5130502"/>
            <a:ext cx="2272655" cy="1320035"/>
            <a:chOff x="2347555" y="1095720"/>
            <a:chExt cx="2272655" cy="1320035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7D1DFFDA-0A07-490F-A4D8-8CB6CBC581B0}"/>
                </a:ext>
              </a:extLst>
            </p:cNvPr>
            <p:cNvGrpSpPr/>
            <p:nvPr/>
          </p:nvGrpSpPr>
          <p:grpSpPr>
            <a:xfrm>
              <a:off x="2347555" y="1095720"/>
              <a:ext cx="2272655" cy="1320035"/>
              <a:chOff x="422871" y="4459660"/>
              <a:chExt cx="3472405" cy="1851949"/>
            </a:xfrm>
          </p:grpSpPr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53C7F19C-96B5-4601-937A-DB7AB69F4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33" t="12082" r="12809" b="10399"/>
              <a:stretch/>
            </p:blipFill>
            <p:spPr>
              <a:xfrm>
                <a:off x="422871" y="4459660"/>
                <a:ext cx="3472405" cy="1851949"/>
              </a:xfrm>
              <a:prstGeom prst="rect">
                <a:avLst/>
              </a:prstGeom>
            </p:spPr>
          </p:pic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A59CFC9-F4BE-4269-97AE-3A2D3DD4511A}"/>
                  </a:ext>
                </a:extLst>
              </p:cNvPr>
              <p:cNvSpPr txBox="1"/>
              <p:nvPr/>
            </p:nvSpPr>
            <p:spPr>
              <a:xfrm>
                <a:off x="2287163" y="4986441"/>
                <a:ext cx="1608111" cy="561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Apps</a:t>
                </a:r>
              </a:p>
            </p:txBody>
          </p:sp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8D70D584-A7A3-401A-B703-78AD8F2B2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8941" y="1235472"/>
              <a:ext cx="1008217" cy="1008217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2D633EEF-77D3-4EAA-A40A-00211A400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9917" y="1119642"/>
              <a:ext cx="962228" cy="1103226"/>
            </a:xfrm>
            <a:prstGeom prst="rect">
              <a:avLst/>
            </a:prstGeom>
          </p:spPr>
        </p:pic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BAC4FA51-78FA-4F13-B7A9-4EBB303F3850}"/>
              </a:ext>
            </a:extLst>
          </p:cNvPr>
          <p:cNvSpPr txBox="1"/>
          <p:nvPr/>
        </p:nvSpPr>
        <p:spPr>
          <a:xfrm>
            <a:off x="641817" y="3676773"/>
            <a:ext cx="1772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Optional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BC73294-F729-46DC-A6CA-E96D5CD09E6B}"/>
              </a:ext>
            </a:extLst>
          </p:cNvPr>
          <p:cNvSpPr/>
          <p:nvPr/>
        </p:nvSpPr>
        <p:spPr>
          <a:xfrm>
            <a:off x="62762" y="618472"/>
            <a:ext cx="11973294" cy="2761772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F3B2E781-CA40-4202-9425-21E017CD725A}"/>
              </a:ext>
            </a:extLst>
          </p:cNvPr>
          <p:cNvSpPr/>
          <p:nvPr/>
        </p:nvSpPr>
        <p:spPr>
          <a:xfrm>
            <a:off x="62762" y="3019859"/>
            <a:ext cx="11973294" cy="1983884"/>
          </a:xfrm>
          <a:prstGeom prst="ellipse">
            <a:avLst/>
          </a:prstGeom>
          <a:noFill/>
          <a:ln w="190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08099" y="3742088"/>
            <a:ext cx="28890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https://www.youtube.com/watch?v=uIEJCQDajWw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8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45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23" grpId="0"/>
      <p:bldP spid="11" grpId="0" animBg="1"/>
      <p:bldP spid="1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45D32F9-AECB-49B3-8C77-3EB40653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64340D-BDC3-4514-9005-60CEE1414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44" y="0"/>
            <a:ext cx="5334000" cy="278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64138C-21E0-4AA8-AD13-33F32FF659E3}"/>
              </a:ext>
            </a:extLst>
          </p:cNvPr>
          <p:cNvSpPr txBox="1"/>
          <p:nvPr/>
        </p:nvSpPr>
        <p:spPr>
          <a:xfrm>
            <a:off x="733354" y="2339340"/>
            <a:ext cx="1088898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“… </a:t>
            </a:r>
            <a:r>
              <a:rPr lang="en-US" sz="2400" i="1" dirty="0"/>
              <a:t>Docker containers does encapsulate all the code and libraries necessary to run a service. But those services are fundamentally different than the applications that are delivered via traditional application virtualization technologies.</a:t>
            </a:r>
          </a:p>
          <a:p>
            <a:endParaRPr lang="en-US" sz="2400" i="1" dirty="0"/>
          </a:p>
          <a:p>
            <a:r>
              <a:rPr lang="en-US" sz="2400" i="1" dirty="0"/>
              <a:t>In the end Docker is not a direct replacement for application virtualization. It’s a way to take many of the applications deployed using app </a:t>
            </a:r>
            <a:r>
              <a:rPr lang="en-US" sz="2400" i="1" dirty="0" err="1"/>
              <a:t>virt</a:t>
            </a:r>
            <a:r>
              <a:rPr lang="en-US" sz="2400" i="1" dirty="0"/>
              <a:t> technologies and recreate them in a manner that offers higher levels of agility, portability, and control.” </a:t>
            </a:r>
            <a:r>
              <a:rPr lang="en-US" sz="2000" dirty="0"/>
              <a:t>– Mike Coleman, Technical Evangelist @ Docker</a:t>
            </a:r>
          </a:p>
        </p:txBody>
      </p:sp>
    </p:spTree>
    <p:extLst>
      <p:ext uri="{BB962C8B-B14F-4D97-AF65-F5344CB8AC3E}">
        <p14:creationId xmlns:p14="http://schemas.microsoft.com/office/powerpoint/2010/main" val="253488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76F810-A096-43E3-A6D3-12888C25EA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20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A4CB-895D-46DF-B0A0-88B3B233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Andy Wood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3FF464-D375-43D4-8C2C-EFA3FAE7AD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1970590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Principal Architect</a:t>
            </a:r>
          </a:p>
          <a:p>
            <a:r>
              <a:rPr lang="en-US" sz="2000" dirty="0"/>
              <a:t>Citrix CTP</a:t>
            </a:r>
          </a:p>
          <a:p>
            <a:r>
              <a:rPr lang="en-US" sz="2000" dirty="0"/>
              <a:t>VMware </a:t>
            </a:r>
            <a:r>
              <a:rPr lang="en-US" sz="2000" dirty="0" err="1"/>
              <a:t>vExpert</a:t>
            </a:r>
            <a:endParaRPr lang="en-US" sz="2000" dirty="0"/>
          </a:p>
          <a:p>
            <a:r>
              <a:rPr lang="en-US" sz="2000" dirty="0" err="1"/>
              <a:t>Ceng</a:t>
            </a:r>
            <a:endParaRPr lang="en-US" sz="2000" dirty="0"/>
          </a:p>
          <a:p>
            <a:r>
              <a:rPr lang="en-US" sz="2000" dirty="0"/>
              <a:t>CITP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60FA1C-4E83-4718-A96D-0C99464A1687}"/>
              </a:ext>
            </a:extLst>
          </p:cNvPr>
          <p:cNvSpPr txBox="1"/>
          <p:nvPr/>
        </p:nvSpPr>
        <p:spPr>
          <a:xfrm>
            <a:off x="839788" y="4132162"/>
            <a:ext cx="3183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/>
              <a:t>andymwood</a:t>
            </a:r>
            <a:endParaRPr lang="en-US" sz="2400" dirty="0"/>
          </a:p>
          <a:p>
            <a:r>
              <a:rPr lang="en-US" sz="2400" dirty="0"/>
              <a:t>www.gilwood-cs.co.uk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9ED44-9E32-4F9A-8B87-FA11128F1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74" y="105764"/>
            <a:ext cx="1319514" cy="4952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F2FEC-BD21-481A-85CE-453E11F92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191C6C-C2A8-43C2-B3E1-86421FD277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466" y="1162581"/>
            <a:ext cx="2624643" cy="4261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49367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38006-DAD7-4C0C-9220-96B7EBD0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pic>
        <p:nvPicPr>
          <p:cNvPr id="5" name="Picture 4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7A6E72A0-1A8E-442B-81DC-FAFA758AD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0" y="1343278"/>
            <a:ext cx="11971779" cy="4855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7C4F35-4151-42FB-B8ED-66D879C19103}"/>
              </a:ext>
            </a:extLst>
          </p:cNvPr>
          <p:cNvSpPr txBox="1"/>
          <p:nvPr/>
        </p:nvSpPr>
        <p:spPr>
          <a:xfrm>
            <a:off x="356050" y="315589"/>
            <a:ext cx="38276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VMware </a:t>
            </a:r>
            <a:r>
              <a:rPr lang="en-US" sz="40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Thinapp</a:t>
            </a:r>
            <a:endParaRPr 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46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1FC7087-846F-4A05-8407-91B7864A7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55905-300A-4A22-AAA9-E8832ED87F87}"/>
              </a:ext>
            </a:extLst>
          </p:cNvPr>
          <p:cNvGrpSpPr/>
          <p:nvPr/>
        </p:nvGrpSpPr>
        <p:grpSpPr>
          <a:xfrm>
            <a:off x="731520" y="819992"/>
            <a:ext cx="2750820" cy="1725088"/>
            <a:chOff x="1691640" y="1124792"/>
            <a:chExt cx="1617962" cy="1155981"/>
          </a:xfrm>
        </p:grpSpPr>
        <p:pic>
          <p:nvPicPr>
            <p:cNvPr id="6" name="Picture 5" descr="A picture containing thing&#10;&#10;Description generated with high confidence">
              <a:extLst>
                <a:ext uri="{FF2B5EF4-FFF2-40B4-BE49-F238E27FC236}">
                  <a16:creationId xmlns:a16="http://schemas.microsoft.com/office/drawing/2014/main" id="{2C17C9D8-9971-4B3C-B50B-CBF5A4282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90"/>
            <a:stretch/>
          </p:blipFill>
          <p:spPr>
            <a:xfrm>
              <a:off x="1691640" y="1124792"/>
              <a:ext cx="1617962" cy="11559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DA1409-4DF5-41D0-B216-B596DA35AE73}"/>
                </a:ext>
              </a:extLst>
            </p:cNvPr>
            <p:cNvSpPr txBox="1"/>
            <p:nvPr/>
          </p:nvSpPr>
          <p:spPr>
            <a:xfrm>
              <a:off x="2164769" y="1548101"/>
              <a:ext cx="846864" cy="30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turbo.net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6B2CCAA-143E-4176-9590-5B9AF800BF4E}"/>
              </a:ext>
            </a:extLst>
          </p:cNvPr>
          <p:cNvSpPr txBox="1"/>
          <p:nvPr/>
        </p:nvSpPr>
        <p:spPr>
          <a:xfrm>
            <a:off x="4541520" y="4427497"/>
            <a:ext cx="58521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“XenApp Subscription”</a:t>
            </a:r>
          </a:p>
          <a:p>
            <a:pPr lvl="1"/>
            <a:r>
              <a:rPr lang="en-US" sz="2000" dirty="0"/>
              <a:t>Channel -&gt; Subscribe -&gt; Publish</a:t>
            </a:r>
          </a:p>
          <a:p>
            <a:pPr lvl="1"/>
            <a:r>
              <a:rPr lang="en-US" sz="2000" dirty="0"/>
              <a:t>XenApp Tools to automate setup are provided</a:t>
            </a:r>
          </a:p>
          <a:p>
            <a:pPr lvl="1"/>
            <a:r>
              <a:rPr lang="en-US" sz="2000" dirty="0"/>
              <a:t>https://github.com/turboapps/citrix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67B66B-2393-45DE-8CB8-441BAA4C7282}"/>
              </a:ext>
            </a:extLst>
          </p:cNvPr>
          <p:cNvSpPr txBox="1"/>
          <p:nvPr/>
        </p:nvSpPr>
        <p:spPr>
          <a:xfrm>
            <a:off x="4541520" y="520947"/>
            <a:ext cx="592174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“Containers” similar to Docker</a:t>
            </a:r>
          </a:p>
          <a:p>
            <a:pPr lvl="1"/>
            <a:r>
              <a:rPr lang="en-US" sz="2000" dirty="0"/>
              <a:t>Pre-made or custom images</a:t>
            </a:r>
          </a:p>
          <a:p>
            <a:pPr lvl="1"/>
            <a:r>
              <a:rPr lang="en-US" sz="2000" dirty="0"/>
              <a:t>CLI, Turbo Studio, Turbo Server</a:t>
            </a:r>
          </a:p>
          <a:p>
            <a:pPr lvl="1"/>
            <a:r>
              <a:rPr lang="en-US" sz="2000" dirty="0"/>
              <a:t>Updating &amp; Layering</a:t>
            </a:r>
          </a:p>
          <a:p>
            <a:pPr lvl="1"/>
            <a:r>
              <a:rPr lang="en-US" sz="2000" dirty="0"/>
              <a:t>Importing from other formats</a:t>
            </a:r>
          </a:p>
          <a:p>
            <a:pPr lvl="1"/>
            <a:r>
              <a:rPr lang="en-US" sz="2000" dirty="0"/>
              <a:t>Container “skinning” &amp; streaming</a:t>
            </a:r>
          </a:p>
          <a:p>
            <a:pPr lvl="1"/>
            <a:r>
              <a:rPr lang="en-US" sz="2000" dirty="0"/>
              <a:t>Desktop &amp; server apps – XP to 2016 &amp; beyond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D7554-A1D5-45D2-8FE7-FAC0B7A2C9FD}"/>
              </a:ext>
            </a:extLst>
          </p:cNvPr>
          <p:cNvSpPr txBox="1"/>
          <p:nvPr/>
        </p:nvSpPr>
        <p:spPr>
          <a:xfrm>
            <a:off x="731520" y="3475803"/>
            <a:ext cx="320632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Spoon.net</a:t>
            </a:r>
          </a:p>
          <a:p>
            <a:r>
              <a:rPr lang="en-US" sz="2400" dirty="0"/>
              <a:t>“Docker for Windows”</a:t>
            </a:r>
          </a:p>
          <a:p>
            <a:pPr algn="r"/>
            <a:r>
              <a:rPr lang="en-US" sz="1600" dirty="0"/>
              <a:t>- Rory Monaghan 2014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C21F5E-FE13-422F-AC58-23F4CD3A7BC4}"/>
              </a:ext>
            </a:extLst>
          </p:cNvPr>
          <p:cNvSpPr txBox="1"/>
          <p:nvPr/>
        </p:nvSpPr>
        <p:spPr>
          <a:xfrm>
            <a:off x="4541520" y="2767716"/>
            <a:ext cx="712870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Turbo Studio</a:t>
            </a:r>
          </a:p>
          <a:p>
            <a:pPr lvl="1"/>
            <a:r>
              <a:rPr lang="en-US" sz="2000" dirty="0"/>
              <a:t>Virtualize app into EXE &amp; publish - manual or via Register utility</a:t>
            </a:r>
          </a:p>
          <a:p>
            <a:pPr lvl="1"/>
            <a:r>
              <a:rPr lang="en-US" sz="2000" dirty="0"/>
              <a:t>Register utility allows for app to be placed on machine or share &amp; in 7.x it will appear in Citrix Studio Wizard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32AB6-7069-4354-AA22-56227A97E20A}"/>
              </a:ext>
            </a:extLst>
          </p:cNvPr>
          <p:cNvSpPr txBox="1"/>
          <p:nvPr/>
        </p:nvSpPr>
        <p:spPr>
          <a:xfrm>
            <a:off x="731520" y="5089217"/>
            <a:ext cx="317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www.xenappblog.com</a:t>
            </a:r>
          </a:p>
        </p:txBody>
      </p:sp>
    </p:spTree>
    <p:extLst>
      <p:ext uri="{BB962C8B-B14F-4D97-AF65-F5344CB8AC3E}">
        <p14:creationId xmlns:p14="http://schemas.microsoft.com/office/powerpoint/2010/main" val="284378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uiExpand="1" build="p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6D602F-73E5-4187-A55D-0F3A5F62A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DE138-DD9B-4191-B3B6-72569A9C2D80}"/>
              </a:ext>
            </a:extLst>
          </p:cNvPr>
          <p:cNvSpPr txBox="1"/>
          <p:nvPr/>
        </p:nvSpPr>
        <p:spPr>
          <a:xfrm>
            <a:off x="991727" y="2779565"/>
            <a:ext cx="4563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Turbo.net Demo</a:t>
            </a:r>
          </a:p>
        </p:txBody>
      </p:sp>
    </p:spTree>
    <p:extLst>
      <p:ext uri="{BB962C8B-B14F-4D97-AF65-F5344CB8AC3E}">
        <p14:creationId xmlns:p14="http://schemas.microsoft.com/office/powerpoint/2010/main" val="259549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F92E7-6D2D-478E-A90D-8254F0C8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32" y="115744"/>
            <a:ext cx="10515600" cy="1325563"/>
          </a:xfrm>
        </p:spPr>
        <p:txBody>
          <a:bodyPr/>
          <a:lstStyle/>
          <a:p>
            <a:r>
              <a:rPr lang="en-US" dirty="0"/>
              <a:t>Image2Docker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2A7BC-BEA8-42B1-98F7-D7399618A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B746AB-7709-4644-A386-1BD20CB31A1E}"/>
              </a:ext>
            </a:extLst>
          </p:cNvPr>
          <p:cNvSpPr txBox="1"/>
          <p:nvPr/>
        </p:nvSpPr>
        <p:spPr>
          <a:xfrm>
            <a:off x="374411" y="1683180"/>
            <a:ext cx="11817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PoSH</a:t>
            </a:r>
            <a:r>
              <a:rPr lang="en-US" sz="2400" dirty="0"/>
              <a:t> module that ports existing Windows app artifacts from VM’s to Docker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380AF5-D674-4702-9827-2E54BE206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732" y="81880"/>
            <a:ext cx="6116015" cy="15236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2CA0F-5836-4498-8727-C84BD6FC012A}"/>
              </a:ext>
            </a:extLst>
          </p:cNvPr>
          <p:cNvSpPr txBox="1"/>
          <p:nvPr/>
        </p:nvSpPr>
        <p:spPr>
          <a:xfrm>
            <a:off x="2326819" y="5839965"/>
            <a:ext cx="7376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Discover -&gt; Extraction -&gt; Provisioning -&gt; Generation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76D93-0388-40D2-838B-248CDA253965}"/>
              </a:ext>
            </a:extLst>
          </p:cNvPr>
          <p:cNvSpPr txBox="1"/>
          <p:nvPr/>
        </p:nvSpPr>
        <p:spPr>
          <a:xfrm>
            <a:off x="683821" y="2368926"/>
            <a:ext cx="431720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Artifacts currently supported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ASP.NET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MySQL,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Windows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Apache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DHCP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MSMQ</a:t>
            </a:r>
          </a:p>
        </p:txBody>
      </p:sp>
    </p:spTree>
    <p:extLst>
      <p:ext uri="{BB962C8B-B14F-4D97-AF65-F5344CB8AC3E}">
        <p14:creationId xmlns:p14="http://schemas.microsoft.com/office/powerpoint/2010/main" val="845644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C1F1AA-00F2-49F2-9502-26BFB2A9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E9B150D0-4312-4A56-AFAF-783E935771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2538062"/>
              </p:ext>
            </p:extLst>
          </p:nvPr>
        </p:nvGraphicFramePr>
        <p:xfrm>
          <a:off x="451394" y="1287900"/>
          <a:ext cx="10952480" cy="4100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2625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FAFB3E-6D4E-4D37-8738-D7814E9103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AFAFB3E-6D4E-4D37-8738-D7814E9103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F076CA-AFB8-4919-8CE6-B214A5F9E4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88F076CA-AFB8-4919-8CE6-B214A5F9E4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0A84D4-8DFD-4E2D-BE64-E0A13512C5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490A84D4-8DFD-4E2D-BE64-E0A13512C5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AF6824-29F7-4E16-8FCA-E4D44A89B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5FAF6824-29F7-4E16-8FCA-E4D44A89B1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5380127-BBCC-43F7-A1BE-4B26B63D7A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A5380127-BBCC-43F7-A1BE-4B26B63D7A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D05A40-5C64-4C4A-8004-63295DBF0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57D05A40-5C64-4C4A-8004-63295DBF08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362D52D-3FF5-45AE-9B65-E0ADF8AC2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5362D52D-3FF5-45AE-9B65-E0ADF8AC24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92EC81-4D1C-4F7A-A262-1600D21042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2E92EC81-4D1C-4F7A-A262-1600D21042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D73A42-68C2-4E79-AAC3-4EE8F190E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F8D1D7-3792-4EAD-96F3-9BF1C3AD48C5}"/>
              </a:ext>
            </a:extLst>
          </p:cNvPr>
          <p:cNvSpPr txBox="1"/>
          <p:nvPr/>
        </p:nvSpPr>
        <p:spPr>
          <a:xfrm>
            <a:off x="1318726" y="2569029"/>
            <a:ext cx="4279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036121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7" r="47027" b="60"/>
          <a:stretch/>
        </p:blipFill>
        <p:spPr>
          <a:xfrm>
            <a:off x="9255783" y="-1644"/>
            <a:ext cx="3246661" cy="686592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9" y="-1643"/>
            <a:ext cx="9660830" cy="138263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1339" y="5487667"/>
            <a:ext cx="9660830" cy="1376619"/>
          </a:xfrm>
          <a:prstGeom prst="rect">
            <a:avLst/>
          </a:prstGeom>
          <a:solidFill>
            <a:srgbClr val="2F6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000" i="1" dirty="0"/>
              <a:t>“It was an opportunity to bring together like-minded people, network, </a:t>
            </a:r>
          </a:p>
          <a:p>
            <a:pPr lvl="1" algn="ctr"/>
            <a:r>
              <a:rPr lang="en-US" sz="2000" i="1"/>
              <a:t>share </a:t>
            </a:r>
            <a:r>
              <a:rPr lang="en-US" sz="2000" i="1" dirty="0"/>
              <a:t>stories</a:t>
            </a:r>
            <a:r>
              <a:rPr lang="en-US" sz="2000" i="1"/>
              <a:t>, and </a:t>
            </a:r>
            <a:r>
              <a:rPr lang="en-US" sz="2000" i="1" dirty="0"/>
              <a:t>help each other.” </a:t>
            </a:r>
            <a:r>
              <a:rPr lang="mr-IN" sz="2000" i="1" dirty="0"/>
              <a:t>–</a:t>
            </a:r>
            <a:r>
              <a:rPr lang="en-US" sz="2000" i="1" dirty="0"/>
              <a:t> CUGC Member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2476" y="1815493"/>
            <a:ext cx="927701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chemeClr val="accent1">
                    <a:lumMod val="50000"/>
                  </a:schemeClr>
                </a:solidFill>
              </a:rPr>
              <a:t>For the users, by the users</a:t>
            </a:r>
          </a:p>
          <a:p>
            <a:endParaRPr lang="en-US" sz="16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16,000+ members globally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60+ local user groups and special interest groups (SIGs)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Knowledge sharing, expert discussion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Networking at local meetings, conferences and technology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Technical webinars, forums and blogs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</a:rPr>
              <a:t>Opportunities to share, learn, mentor and lead</a:t>
            </a:r>
          </a:p>
        </p:txBody>
      </p:sp>
    </p:spTree>
    <p:extLst>
      <p:ext uri="{BB962C8B-B14F-4D97-AF65-F5344CB8AC3E}">
        <p14:creationId xmlns:p14="http://schemas.microsoft.com/office/powerpoint/2010/main" val="200961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you leave…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dirty="0"/>
              <a:t>Conference Surveys are available via email and in the Synergy Mobile app starting Thursday, May 25 at 9:00 a.m. ET</a:t>
            </a:r>
          </a:p>
          <a:p>
            <a:pPr lvl="1"/>
            <a:r>
              <a:rPr lang="en-US" dirty="0"/>
              <a:t>Those who provide feedback by Friday, May 26 at 6:00 p.m. ET will receive a $20 Amazon e-gift card </a:t>
            </a:r>
          </a:p>
          <a:p>
            <a:r>
              <a:rPr lang="en-US" dirty="0"/>
              <a:t>Watch sessions on demand beginning Friday, June 2 at </a:t>
            </a:r>
            <a:r>
              <a:rPr lang="en-US" u="sng" dirty="0">
                <a:hlinkClick r:id="rId3"/>
              </a:rPr>
              <a:t>www.citrix.com/SynergyTV</a:t>
            </a:r>
            <a:endParaRPr lang="en-US" u="sng" dirty="0"/>
          </a:p>
          <a:p>
            <a:r>
              <a:rPr lang="en-US" dirty="0"/>
              <a:t>Download presentations starting Friday, June 9 from your </a:t>
            </a:r>
            <a:r>
              <a:rPr lang="en-US" i="1" dirty="0"/>
              <a:t>My Synergy </a:t>
            </a:r>
            <a:r>
              <a:rPr lang="en-US" dirty="0"/>
              <a:t>Account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9732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199" y="1965960"/>
            <a:ext cx="3593940" cy="4306824"/>
          </a:xfrm>
          <a:ln>
            <a:noFill/>
          </a:ln>
        </p:spPr>
        <p:txBody>
          <a:bodyPr/>
          <a:lstStyle/>
          <a:p>
            <a:pPr lvl="0"/>
            <a:r>
              <a:rPr lang="en-US" sz="2400" dirty="0"/>
              <a:t>Surveys are based on entrance scanning</a:t>
            </a:r>
          </a:p>
          <a:p>
            <a:pPr lvl="1"/>
            <a:r>
              <a:rPr lang="en-US" dirty="0"/>
              <a:t>Once you scan in to a session, that session will pop up on the mobile app</a:t>
            </a:r>
          </a:p>
          <a:p>
            <a:pPr lvl="0"/>
            <a:r>
              <a:rPr lang="en-US" sz="2400" dirty="0"/>
              <a:t>Complete the survey on the mobile app</a:t>
            </a:r>
          </a:p>
          <a:p>
            <a:pPr lvl="0"/>
            <a:r>
              <a:rPr lang="en-US" sz="2400" dirty="0"/>
              <a:t>The mobile app will show you pending feedback and completed feedback</a:t>
            </a:r>
          </a:p>
          <a:p>
            <a:pPr lvl="1"/>
            <a:r>
              <a:rPr lang="en-US" dirty="0"/>
              <a:t>Pending – surveys to take</a:t>
            </a:r>
          </a:p>
          <a:p>
            <a:pPr lvl="1"/>
            <a:r>
              <a:rPr lang="en-US" dirty="0"/>
              <a:t>Completed – completed surveys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this session in the mobile app</a:t>
            </a:r>
          </a:p>
        </p:txBody>
      </p:sp>
      <p:pic>
        <p:nvPicPr>
          <p:cNvPr id="1026" name="083874A8-024D-4430-BFF0-D434F92A25ED" descr="083874A8-024D-4430-BFF0-D434F92A25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490" y="1965960"/>
            <a:ext cx="2421378" cy="430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98A28B23-0F8D-4FA7-A960-FB59CDF2F611" descr="98A28B23-0F8D-4FA7-A960-FB59CDF2F6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606" y="1961094"/>
            <a:ext cx="2424113" cy="431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/>
          <p:cNvSpPr/>
          <p:nvPr/>
        </p:nvSpPr>
        <p:spPr>
          <a:xfrm>
            <a:off x="4881350" y="5349922"/>
            <a:ext cx="1177706" cy="30025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8811356" y="2224584"/>
            <a:ext cx="1178805" cy="6005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0059209" y="2224584"/>
            <a:ext cx="1178805" cy="60050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916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Windows and Docker</a:t>
            </a:r>
          </a:p>
          <a:p>
            <a:r>
              <a:rPr lang="en-US" dirty="0"/>
              <a:t>Containers and Citrix</a:t>
            </a:r>
          </a:p>
          <a:p>
            <a:r>
              <a:rPr lang="en-US" dirty="0"/>
              <a:t>Some Alternatives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52596-6FAF-4AC4-8086-99EA60C23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74" y="105764"/>
            <a:ext cx="1319514" cy="495258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0DE77BB-E585-4699-92A3-C7263D7C7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</p:spTree>
    <p:extLst>
      <p:ext uri="{BB962C8B-B14F-4D97-AF65-F5344CB8AC3E}">
        <p14:creationId xmlns:p14="http://schemas.microsoft.com/office/powerpoint/2010/main" val="516830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AB9BAEA-B696-4BA1-A057-F45401701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874" y="105764"/>
            <a:ext cx="1319514" cy="4952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355B60-A56E-4996-94A8-EDED0A9DD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494" y="880032"/>
            <a:ext cx="4793012" cy="509793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0EC3A-1746-4BC7-9CCB-9503B842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</p:spTree>
    <p:extLst>
      <p:ext uri="{BB962C8B-B14F-4D97-AF65-F5344CB8AC3E}">
        <p14:creationId xmlns:p14="http://schemas.microsoft.com/office/powerpoint/2010/main" val="4059263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66CFD4-CDC1-4425-A107-70744480E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Citrix Synergy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86C99-7ABE-4DC7-B747-946D21457EE8}"/>
              </a:ext>
            </a:extLst>
          </p:cNvPr>
          <p:cNvSpPr txBox="1"/>
          <p:nvPr/>
        </p:nvSpPr>
        <p:spPr>
          <a:xfrm>
            <a:off x="2619196" y="1874042"/>
            <a:ext cx="66784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DevOps or </a:t>
            </a:r>
            <a:r>
              <a:rPr lang="en-US" sz="6600" dirty="0" err="1"/>
              <a:t>ITPro</a:t>
            </a:r>
            <a:r>
              <a:rPr lang="en-US" sz="6600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08950D-6D7A-4B37-99C4-390466246816}"/>
              </a:ext>
            </a:extLst>
          </p:cNvPr>
          <p:cNvSpPr txBox="1"/>
          <p:nvPr/>
        </p:nvSpPr>
        <p:spPr>
          <a:xfrm>
            <a:off x="1513823" y="3337367"/>
            <a:ext cx="9262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“As a system Administrator, one of the scariest things I ever encounter is a server that has been running for ages.</a:t>
            </a:r>
          </a:p>
          <a:p>
            <a:r>
              <a:rPr lang="en-US" sz="2400" dirty="0"/>
              <a:t>If you absolutely know a system has been created via automation and never changed since the moment of creation, most of the problems disappear.”</a:t>
            </a:r>
          </a:p>
          <a:p>
            <a:pPr algn="r"/>
            <a:r>
              <a:rPr lang="en-US" sz="2000" dirty="0"/>
              <a:t>- Chad Fowler, </a:t>
            </a:r>
            <a:r>
              <a:rPr lang="en-US" sz="2000" i="1" dirty="0"/>
              <a:t>Trash Your Servers and Burn Your Code</a:t>
            </a:r>
            <a:r>
              <a:rPr lang="en-US" sz="2000" dirty="0"/>
              <a:t>, 2013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0C023-61B2-4254-ACD0-38709C7B826F}"/>
              </a:ext>
            </a:extLst>
          </p:cNvPr>
          <p:cNvSpPr txBox="1"/>
          <p:nvPr/>
        </p:nvSpPr>
        <p:spPr>
          <a:xfrm>
            <a:off x="256310" y="237598"/>
            <a:ext cx="51571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Why Are YOU Here?</a:t>
            </a:r>
          </a:p>
        </p:txBody>
      </p:sp>
    </p:spTree>
    <p:extLst>
      <p:ext uri="{BB962C8B-B14F-4D97-AF65-F5344CB8AC3E}">
        <p14:creationId xmlns:p14="http://schemas.microsoft.com/office/powerpoint/2010/main" val="1859463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allAtOnce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CC3E5"/>
      </a:accent1>
      <a:accent2>
        <a:srgbClr val="2E75B5"/>
      </a:accent2>
      <a:accent3>
        <a:srgbClr val="1E4E79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75000"/>
          </a:schemeClr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bg1">
              <a:lumMod val="65000"/>
            </a:schemeClr>
          </a:solidFill>
          <a:headEnd type="none" w="med" len="med"/>
          <a:tailEnd type="arrow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trix_Spring2017">
  <a:themeElements>
    <a:clrScheme name="Citrix Spring 2017">
      <a:dk1>
        <a:srgbClr val="000000"/>
      </a:dk1>
      <a:lt1>
        <a:srgbClr val="FFFFFF"/>
      </a:lt1>
      <a:dk2>
        <a:srgbClr val="DBD9D1"/>
      </a:dk2>
      <a:lt2>
        <a:srgbClr val="B8B3AD"/>
      </a:lt2>
      <a:accent1>
        <a:srgbClr val="23AAE2"/>
      </a:accent1>
      <a:accent2>
        <a:srgbClr val="6C9E00"/>
      </a:accent2>
      <a:accent3>
        <a:srgbClr val="FF9E1B"/>
      </a:accent3>
      <a:accent4>
        <a:srgbClr val="F9423A"/>
      </a:accent4>
      <a:accent5>
        <a:srgbClr val="737373"/>
      </a:accent5>
      <a:accent6>
        <a:srgbClr val="E90595"/>
      </a:accent6>
      <a:hlink>
        <a:srgbClr val="00A3E0"/>
      </a:hlink>
      <a:folHlink>
        <a:srgbClr val="DBD9D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rnd"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trix Corporate Template Spring 2017 - No Confidential" id="{B6A60EEE-2E95-45CE-834A-DCE8097AAAF6}" vid="{C74FF025-0638-45F1-8C7A-894BFDB91567}"/>
    </a:ext>
  </a:extLst>
</a:theme>
</file>

<file path=ppt/theme/theme3.xml><?xml version="1.0" encoding="utf-8"?>
<a:theme xmlns:a="http://schemas.openxmlformats.org/drawingml/2006/main" name="5-50002_Ignite_Breakout_Template">
  <a:themeElements>
    <a:clrScheme name="Ignite 2016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0078D7"/>
      </a:accent2>
      <a:accent3>
        <a:srgbClr val="505050"/>
      </a:accent3>
      <a:accent4>
        <a:srgbClr val="D2D2D2"/>
      </a:accent4>
      <a:accent5>
        <a:srgbClr val="FFB900"/>
      </a:accent5>
      <a:accent6>
        <a:srgbClr val="FF8C0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2016_16x9_Template_v02.potx" id="{6D265718-F71C-45FC-85DF-CBD805DB0B02}" vid="{63611EB3-9A97-4D4F-B762-41E80201E28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1464</Words>
  <Application>Microsoft Office PowerPoint</Application>
  <PresentationFormat>Widescreen</PresentationFormat>
  <Paragraphs>319</Paragraphs>
  <Slides>35</Slides>
  <Notes>34</Notes>
  <HiddenSlides>8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50" baseType="lpstr">
      <vt:lpstr>.AppleSystemUIFont</vt:lpstr>
      <vt:lpstr>Arial</vt:lpstr>
      <vt:lpstr>Calibri</vt:lpstr>
      <vt:lpstr>Calibri Light</vt:lpstr>
      <vt:lpstr>Consolas</vt:lpstr>
      <vt:lpstr>Lucida Console</vt:lpstr>
      <vt:lpstr>PT Sans</vt:lpstr>
      <vt:lpstr>Segoe UI</vt:lpstr>
      <vt:lpstr>Segoe UI Light</vt:lpstr>
      <vt:lpstr>Symbol</vt:lpstr>
      <vt:lpstr>Tahoma</vt:lpstr>
      <vt:lpstr>Wingdings</vt:lpstr>
      <vt:lpstr>Office Theme</vt:lpstr>
      <vt:lpstr>Citrix_Spring2017</vt:lpstr>
      <vt:lpstr>5-50002_Ignite_Breakout_Template</vt:lpstr>
      <vt:lpstr>SYN413 - Microsoft Containers in a Citrix World</vt:lpstr>
      <vt:lpstr>Mike Nelson</vt:lpstr>
      <vt:lpstr>Andy Wood</vt:lpstr>
      <vt:lpstr>PowerPoint Presentation</vt:lpstr>
      <vt:lpstr>Before you leave…</vt:lpstr>
      <vt:lpstr>Rate this session in the mobile app</vt:lpstr>
      <vt:lpstr>Topics</vt:lpstr>
      <vt:lpstr>PowerPoint Presentation</vt:lpstr>
      <vt:lpstr>PowerPoint Presentation</vt:lpstr>
      <vt:lpstr>VMs and Containers</vt:lpstr>
      <vt:lpstr>PowerPoint Presentation</vt:lpstr>
      <vt:lpstr>A Microsoft View of Containers</vt:lpstr>
      <vt:lpstr>Windows Containers – It’s All About User Mode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Image2Docker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2017-05-07T19:23:36Z</dcterms:created>
  <dcterms:modified xsi:type="dcterms:W3CDTF">2017-08-01T19:52:21Z</dcterms:modified>
</cp:coreProperties>
</file>